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1"/>
  </p:notesMasterIdLst>
  <p:sldIdLst>
    <p:sldId id="256" r:id="rId3"/>
    <p:sldId id="264" r:id="rId4"/>
    <p:sldId id="265" r:id="rId5"/>
    <p:sldId id="266" r:id="rId6"/>
    <p:sldId id="267" r:id="rId7"/>
    <p:sldId id="258" r:id="rId8"/>
    <p:sldId id="261" r:id="rId9"/>
    <p:sldId id="269" r:id="rId10"/>
    <p:sldId id="268" r:id="rId11"/>
    <p:sldId id="275" r:id="rId12"/>
    <p:sldId id="272" r:id="rId13"/>
    <p:sldId id="270" r:id="rId14"/>
    <p:sldId id="274" r:id="rId15"/>
    <p:sldId id="260" r:id="rId16"/>
    <p:sldId id="262" r:id="rId17"/>
    <p:sldId id="276" r:id="rId18"/>
    <p:sldId id="271" r:id="rId19"/>
    <p:sldId id="263"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20" d="100"/>
          <a:sy n="120" d="100"/>
        </p:scale>
        <p:origin x="49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Feuille_de_calcul_Microsoft_Excel.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fr-FR"/>
  <c:roundedCorners val="0"/>
  <c:style val="2"/>
  <c:chart>
    <c:title>
      <c:tx>
        <c:rich>
          <a:bodyPr rot="0"/>
          <a:lstStyle/>
          <a:p>
            <a:pPr lvl="0"/>
            <a:endParaRPr lang="fr-FR"/>
          </a:p>
        </c:rich>
      </c:tx>
      <c:layout>
        <c:manualLayout>
          <c:xMode val="edge"/>
          <c:yMode val="edge"/>
          <c:x val="0.54311850813167073"/>
          <c:y val="0"/>
        </c:manualLayout>
      </c:layout>
      <c:overlay val="1"/>
    </c:title>
    <c:autoTitleDeleted val="0"/>
    <c:plotArea>
      <c:layout>
        <c:manualLayout>
          <c:layoutTarget val="inner"/>
          <c:xMode val="edge"/>
          <c:yMode val="edge"/>
          <c:x val="0.1292309246742683"/>
          <c:y val="6.9108969354474373E-2"/>
          <c:w val="0.854356"/>
          <c:h val="0.75548700000000002"/>
        </c:manualLayout>
      </c:layout>
      <c:areaChart>
        <c:grouping val="stacked"/>
        <c:varyColors val="0"/>
        <c:ser>
          <c:idx val="0"/>
          <c:order val="0"/>
          <c:tx>
            <c:strRef>
              <c:f>Sheet1!$A$2</c:f>
              <c:strCache>
                <c:ptCount val="1"/>
                <c:pt idx="0">
                  <c:v>Soutirage</c:v>
                </c:pt>
              </c:strCache>
            </c:strRef>
          </c:tx>
          <c:spPr>
            <a:solidFill>
              <a:srgbClr val="4F81BD"/>
            </a:solidFill>
            <a:ln w="9525" cap="flat">
              <a:solidFill>
                <a:srgbClr val="4F6228"/>
              </a:solidFill>
              <a:prstDash val="solid"/>
              <a:bevel/>
            </a:ln>
            <a:effectLst/>
          </c:spPr>
          <c:cat>
            <c:strRef>
              <c:f>Sheet1!$B$1:$Y$1</c:f>
              <c:strCache>
                <c:ptCount val="24"/>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Sheet1!$B$2:$Y$2</c:f>
              <c:numCache>
                <c:formatCode>General</c:formatCode>
                <c:ptCount val="24"/>
                <c:pt idx="0">
                  <c:v>26.656896</c:v>
                </c:pt>
                <c:pt idx="1">
                  <c:v>27.982876000000001</c:v>
                </c:pt>
                <c:pt idx="2">
                  <c:v>26.571387999999999</c:v>
                </c:pt>
                <c:pt idx="3">
                  <c:v>23.884983999999999</c:v>
                </c:pt>
                <c:pt idx="4">
                  <c:v>26.701946</c:v>
                </c:pt>
                <c:pt idx="5">
                  <c:v>26.523444999999999</c:v>
                </c:pt>
                <c:pt idx="6">
                  <c:v>34.409260000000003</c:v>
                </c:pt>
                <c:pt idx="7">
                  <c:v>40.074114999999999</c:v>
                </c:pt>
                <c:pt idx="8">
                  <c:v>30.848708999999999</c:v>
                </c:pt>
                <c:pt idx="9">
                  <c:v>36.301755</c:v>
                </c:pt>
                <c:pt idx="10">
                  <c:v>25.928547999999999</c:v>
                </c:pt>
                <c:pt idx="11">
                  <c:v>14.430222000000001</c:v>
                </c:pt>
                <c:pt idx="12">
                  <c:v>0</c:v>
                </c:pt>
                <c:pt idx="13">
                  <c:v>0</c:v>
                </c:pt>
                <c:pt idx="14">
                  <c:v>0</c:v>
                </c:pt>
                <c:pt idx="15">
                  <c:v>1.6321270000000001</c:v>
                </c:pt>
                <c:pt idx="16">
                  <c:v>30</c:v>
                </c:pt>
                <c:pt idx="17">
                  <c:v>35</c:v>
                </c:pt>
                <c:pt idx="18">
                  <c:v>66.164843000000005</c:v>
                </c:pt>
                <c:pt idx="19">
                  <c:v>57.659776000000001</c:v>
                </c:pt>
                <c:pt idx="20">
                  <c:v>46.704211999999998</c:v>
                </c:pt>
                <c:pt idx="21">
                  <c:v>37.279733</c:v>
                </c:pt>
                <c:pt idx="22">
                  <c:v>43.448225000000001</c:v>
                </c:pt>
                <c:pt idx="23">
                  <c:v>31.165731999999998</c:v>
                </c:pt>
              </c:numCache>
            </c:numRef>
          </c:val>
          <c:extLst>
            <c:ext xmlns:c16="http://schemas.microsoft.com/office/drawing/2014/chart" uri="{C3380CC4-5D6E-409C-BE32-E72D297353CC}">
              <c16:uniqueId val="{00000000-6579-4DCE-A1B6-5EF8B6B703D2}"/>
            </c:ext>
          </c:extLst>
        </c:ser>
        <c:ser>
          <c:idx val="1"/>
          <c:order val="1"/>
          <c:tx>
            <c:strRef>
              <c:f>Sheet1!$A$3</c:f>
              <c:strCache>
                <c:ptCount val="1"/>
                <c:pt idx="0">
                  <c:v>Refoulement</c:v>
                </c:pt>
              </c:strCache>
            </c:strRef>
          </c:tx>
          <c:spPr>
            <a:solidFill>
              <a:srgbClr val="C0504D"/>
            </a:solidFill>
            <a:ln w="9525" cap="flat">
              <a:solidFill>
                <a:srgbClr val="4F6228"/>
              </a:solidFill>
              <a:prstDash val="solid"/>
              <a:bevel/>
            </a:ln>
            <a:effectLst/>
          </c:spPr>
          <c:cat>
            <c:strRef>
              <c:f>Sheet1!$B$1:$Y$1</c:f>
              <c:strCache>
                <c:ptCount val="24"/>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Sheet1!$B$3:$Y$3</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-1.2486349999999999</c:v>
                </c:pt>
                <c:pt idx="13">
                  <c:v>-24.388304000000002</c:v>
                </c:pt>
                <c:pt idx="14">
                  <c:v>-22.235589999999998</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1-6579-4DCE-A1B6-5EF8B6B703D2}"/>
            </c:ext>
          </c:extLst>
        </c:ser>
        <c:ser>
          <c:idx val="2"/>
          <c:order val="2"/>
          <c:tx>
            <c:strRef>
              <c:f>Sheet1!$A$4</c:f>
              <c:strCache>
                <c:ptCount val="1"/>
                <c:pt idx="0">
                  <c:v>Recharge VE</c:v>
                </c:pt>
              </c:strCache>
            </c:strRef>
          </c:tx>
          <c:spPr>
            <a:solidFill>
              <a:srgbClr val="9BBB59"/>
            </a:solidFill>
            <a:ln w="9525" cap="flat">
              <a:solidFill>
                <a:srgbClr val="4F6228"/>
              </a:solidFill>
              <a:prstDash val="solid"/>
              <a:bevel/>
            </a:ln>
            <a:effectLst/>
          </c:spPr>
          <c:cat>
            <c:strRef>
              <c:f>Sheet1!$B$1:$Y$1</c:f>
              <c:strCache>
                <c:ptCount val="24"/>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Sheet1!$B$4:$Y$4</c:f>
              <c:numCache>
                <c:formatCode>General</c:formatCode>
                <c:ptCount val="24"/>
                <c:pt idx="0">
                  <c:v>7</c:v>
                </c:pt>
                <c:pt idx="1">
                  <c:v>7</c:v>
                </c:pt>
                <c:pt idx="2">
                  <c:v>14</c:v>
                </c:pt>
                <c:pt idx="3">
                  <c:v>14</c:v>
                </c:pt>
                <c:pt idx="4">
                  <c:v>7</c:v>
                </c:pt>
                <c:pt idx="5">
                  <c:v>7</c:v>
                </c:pt>
                <c:pt idx="6">
                  <c:v>22</c:v>
                </c:pt>
                <c:pt idx="7">
                  <c:v>22</c:v>
                </c:pt>
                <c:pt idx="8">
                  <c:v>0</c:v>
                </c:pt>
                <c:pt idx="9">
                  <c:v>0</c:v>
                </c:pt>
                <c:pt idx="10">
                  <c:v>0</c:v>
                </c:pt>
                <c:pt idx="11">
                  <c:v>0</c:v>
                </c:pt>
                <c:pt idx="12">
                  <c:v>0</c:v>
                </c:pt>
                <c:pt idx="13">
                  <c:v>0</c:v>
                </c:pt>
                <c:pt idx="14">
                  <c:v>0</c:v>
                </c:pt>
                <c:pt idx="15">
                  <c:v>0</c:v>
                </c:pt>
                <c:pt idx="16">
                  <c:v>0</c:v>
                </c:pt>
                <c:pt idx="17">
                  <c:v>0</c:v>
                </c:pt>
                <c:pt idx="18">
                  <c:v>0</c:v>
                </c:pt>
                <c:pt idx="19">
                  <c:v>11</c:v>
                </c:pt>
                <c:pt idx="20">
                  <c:v>22</c:v>
                </c:pt>
                <c:pt idx="21">
                  <c:v>22</c:v>
                </c:pt>
                <c:pt idx="22">
                  <c:v>11</c:v>
                </c:pt>
                <c:pt idx="23">
                  <c:v>7</c:v>
                </c:pt>
              </c:numCache>
            </c:numRef>
          </c:val>
          <c:extLst>
            <c:ext xmlns:c16="http://schemas.microsoft.com/office/drawing/2014/chart" uri="{C3380CC4-5D6E-409C-BE32-E72D297353CC}">
              <c16:uniqueId val="{00000002-6579-4DCE-A1B6-5EF8B6B703D2}"/>
            </c:ext>
          </c:extLst>
        </c:ser>
        <c:dLbls>
          <c:showLegendKey val="0"/>
          <c:showVal val="0"/>
          <c:showCatName val="0"/>
          <c:showSerName val="0"/>
          <c:showPercent val="0"/>
          <c:showBubbleSize val="0"/>
        </c:dLbls>
        <c:axId val="312266720"/>
        <c:axId val="1"/>
      </c:areaChart>
      <c:catAx>
        <c:axId val="312266720"/>
        <c:scaling>
          <c:orientation val="minMax"/>
        </c:scaling>
        <c:delete val="0"/>
        <c:axPos val="b"/>
        <c:numFmt formatCode="General" sourceLinked="1"/>
        <c:majorTickMark val="out"/>
        <c:minorTickMark val="none"/>
        <c:tickLblPos val="low"/>
        <c:spPr>
          <a:ln w="12700" cap="flat">
            <a:solidFill>
              <a:srgbClr val="000000"/>
            </a:solidFill>
            <a:prstDash val="solid"/>
            <a:miter lim="400000"/>
          </a:ln>
        </c:spPr>
        <c:txPr>
          <a:bodyPr rot="0"/>
          <a:lstStyle/>
          <a:p>
            <a:pPr lvl="0">
              <a:defRPr sz="900" b="0" i="0" u="none" strike="noStrike">
                <a:solidFill>
                  <a:srgbClr val="595959"/>
                </a:solidFill>
                <a:effectLst/>
                <a:latin typeface="+mn-lt"/>
              </a:defRPr>
            </a:pPr>
            <a:endParaRPr lang="fr-FR"/>
          </a:p>
        </c:txPr>
        <c:crossAx val="1"/>
        <c:crosses val="autoZero"/>
        <c:auto val="1"/>
        <c:lblAlgn val="ctr"/>
        <c:lblOffset val="100"/>
        <c:noMultiLvlLbl val="1"/>
      </c:catAx>
      <c:valAx>
        <c:axId val="1"/>
        <c:scaling>
          <c:orientation val="minMax"/>
          <c:max val="70"/>
          <c:min val="-30"/>
        </c:scaling>
        <c:delete val="0"/>
        <c:axPos val="l"/>
        <c:majorGridlines>
          <c:spPr>
            <a:ln w="12700" cap="flat">
              <a:solidFill>
                <a:srgbClr val="D9D9D9"/>
              </a:solidFill>
              <a:prstDash val="solid"/>
              <a:round/>
            </a:ln>
          </c:spPr>
        </c:majorGridlines>
        <c:title>
          <c:tx>
            <c:rich>
              <a:bodyPr rot="-5400000"/>
              <a:lstStyle/>
              <a:p>
                <a:pPr lvl="0">
                  <a:defRPr sz="700" b="0" i="0" u="none" strike="noStrike">
                    <a:solidFill>
                      <a:srgbClr val="595959"/>
                    </a:solidFill>
                    <a:effectLst/>
                    <a:latin typeface="+mn-lt"/>
                  </a:defRPr>
                </a:pPr>
                <a:r>
                  <a:rPr lang="fr-FR" sz="700" b="0" i="0" u="none" strike="noStrike">
                    <a:solidFill>
                      <a:srgbClr val="595959"/>
                    </a:solidFill>
                    <a:effectLst/>
                    <a:latin typeface="+mn-lt"/>
                  </a:rPr>
                  <a:t>Power MW)</a:t>
                </a:r>
              </a:p>
            </c:rich>
          </c:tx>
          <c:layout/>
          <c:overlay val="1"/>
        </c:title>
        <c:numFmt formatCode="0.####" sourceLinked="0"/>
        <c:majorTickMark val="none"/>
        <c:minorTickMark val="none"/>
        <c:tickLblPos val="nextTo"/>
        <c:spPr>
          <a:ln w="12700" cap="flat">
            <a:noFill/>
            <a:prstDash val="solid"/>
            <a:miter lim="400000"/>
          </a:ln>
        </c:spPr>
        <c:txPr>
          <a:bodyPr rot="0"/>
          <a:lstStyle/>
          <a:p>
            <a:pPr lvl="0">
              <a:defRPr sz="900" b="0" i="0" u="none" strike="noStrike">
                <a:solidFill>
                  <a:srgbClr val="595959"/>
                </a:solidFill>
                <a:effectLst/>
                <a:latin typeface="+mn-lt"/>
              </a:defRPr>
            </a:pPr>
            <a:endParaRPr lang="fr-FR"/>
          </a:p>
        </c:txPr>
        <c:crossAx val="312266720"/>
        <c:crosses val="min"/>
        <c:crossBetween val="midCat"/>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3D27D-431C-4BDD-9F4B-675BC4B82F45}" type="datetimeFigureOut">
              <a:rPr lang="fr-FR" smtClean="0"/>
              <a:t>02/03/2020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74FE1F-9E7E-4A4A-A436-0AB68821B71B}" type="slidenum">
              <a:rPr lang="fr-FR" smtClean="0"/>
              <a:t>‹N°›</a:t>
            </a:fld>
            <a:endParaRPr lang="fr-FR"/>
          </a:p>
        </p:txBody>
      </p:sp>
    </p:spTree>
    <p:extLst>
      <p:ext uri="{BB962C8B-B14F-4D97-AF65-F5344CB8AC3E}">
        <p14:creationId xmlns:p14="http://schemas.microsoft.com/office/powerpoint/2010/main" val="2645054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D74FE1F-9E7E-4A4A-A436-0AB68821B71B}" type="slidenum">
              <a:rPr lang="fr-FR" smtClean="0"/>
              <a:t>4</a:t>
            </a:fld>
            <a:endParaRPr lang="fr-FR"/>
          </a:p>
        </p:txBody>
      </p:sp>
    </p:spTree>
    <p:extLst>
      <p:ext uri="{BB962C8B-B14F-4D97-AF65-F5344CB8AC3E}">
        <p14:creationId xmlns:p14="http://schemas.microsoft.com/office/powerpoint/2010/main" val="893869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Beaucoup de variables </a:t>
            </a:r>
            <a:r>
              <a:rPr lang="fr-FR" dirty="0" err="1" smtClean="0"/>
              <a:t>energétiques</a:t>
            </a:r>
            <a:r>
              <a:rPr lang="fr-FR" baseline="0" dirty="0" smtClean="0"/>
              <a:t> sont corrélées entre elles (perte joules et conso totale). Température en corrélation inverse (logique) de la consommation réseau et des profils, mais en corrélation positive avec le pseudo rayonnement et la production </a:t>
            </a:r>
            <a:r>
              <a:rPr lang="fr-FR" baseline="0" dirty="0" err="1" smtClean="0"/>
              <a:t>photovoltaique</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ED74FE1F-9E7E-4A4A-A436-0AB68821B71B}" type="slidenum">
              <a:rPr lang="fr-FR" smtClean="0"/>
              <a:t>9</a:t>
            </a:fld>
            <a:endParaRPr lang="fr-FR"/>
          </a:p>
        </p:txBody>
      </p:sp>
    </p:spTree>
    <p:extLst>
      <p:ext uri="{BB962C8B-B14F-4D97-AF65-F5344CB8AC3E}">
        <p14:creationId xmlns:p14="http://schemas.microsoft.com/office/powerpoint/2010/main" val="3122990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CE2C75D4-D0E2-4A56-9CE5-10829C215623}" type="datetimeFigureOut">
              <a:rPr lang="fr-FR" smtClean="0"/>
              <a:t>02/03/2020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A63E85-6F96-42A0-A6E7-240B5894A090}" type="slidenum">
              <a:rPr lang="fr-FR" smtClean="0"/>
              <a:t>‹N°›</a:t>
            </a:fld>
            <a:endParaRPr lang="fr-FR"/>
          </a:p>
        </p:txBody>
      </p:sp>
    </p:spTree>
    <p:extLst>
      <p:ext uri="{BB962C8B-B14F-4D97-AF65-F5344CB8AC3E}">
        <p14:creationId xmlns:p14="http://schemas.microsoft.com/office/powerpoint/2010/main" val="1246236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E2C75D4-D0E2-4A56-9CE5-10829C215623}" type="datetimeFigureOut">
              <a:rPr lang="fr-FR" smtClean="0"/>
              <a:t>02/03/2020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A63E85-6F96-42A0-A6E7-240B5894A090}" type="slidenum">
              <a:rPr lang="fr-FR" smtClean="0"/>
              <a:t>‹N°›</a:t>
            </a:fld>
            <a:endParaRPr lang="fr-FR"/>
          </a:p>
        </p:txBody>
      </p:sp>
    </p:spTree>
    <p:extLst>
      <p:ext uri="{BB962C8B-B14F-4D97-AF65-F5344CB8AC3E}">
        <p14:creationId xmlns:p14="http://schemas.microsoft.com/office/powerpoint/2010/main" val="3902709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E2C75D4-D0E2-4A56-9CE5-10829C215623}" type="datetimeFigureOut">
              <a:rPr lang="fr-FR" smtClean="0"/>
              <a:t>02/03/2020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A63E85-6F96-42A0-A6E7-240B5894A090}" type="slidenum">
              <a:rPr lang="fr-FR" smtClean="0"/>
              <a:t>‹N°›</a:t>
            </a:fld>
            <a:endParaRPr lang="fr-FR"/>
          </a:p>
        </p:txBody>
      </p:sp>
    </p:spTree>
    <p:extLst>
      <p:ext uri="{BB962C8B-B14F-4D97-AF65-F5344CB8AC3E}">
        <p14:creationId xmlns:p14="http://schemas.microsoft.com/office/powerpoint/2010/main" val="3461780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a:defRPr sz="1800">
                <a:solidFill>
                  <a:srgbClr val="000000"/>
                </a:solidFill>
              </a:defRPr>
            </a:pPr>
            <a:r>
              <a:rPr sz="4922">
                <a:solidFill>
                  <a:srgbClr val="D93E2B"/>
                </a:solidFill>
              </a:rPr>
              <a:t>Title Text</a:t>
            </a:r>
          </a:p>
        </p:txBody>
      </p:sp>
      <p:sp>
        <p:nvSpPr>
          <p:cNvPr id="30" name="Shape 30"/>
          <p:cNvSpPr>
            <a:spLocks noGrp="1"/>
          </p:cNvSpPr>
          <p:nvPr>
            <p:ph type="body" idx="1"/>
          </p:nvPr>
        </p:nvSpPr>
        <p:spPr>
          <a:prstGeom prst="rect">
            <a:avLst/>
          </a:prstGeom>
        </p:spPr>
        <p:txBody>
          <a:bodyPr/>
          <a:lstStyle/>
          <a:p>
            <a:pPr lvl="0">
              <a:defRPr sz="1800">
                <a:solidFill>
                  <a:srgbClr val="000000"/>
                </a:solidFill>
              </a:defRPr>
            </a:pPr>
            <a:r>
              <a:rPr sz="2531">
                <a:solidFill>
                  <a:srgbClr val="414141"/>
                </a:solidFill>
              </a:rPr>
              <a:t>Body Level One</a:t>
            </a:r>
          </a:p>
          <a:p>
            <a:pPr lvl="1">
              <a:defRPr sz="1800">
                <a:solidFill>
                  <a:srgbClr val="000000"/>
                </a:solidFill>
              </a:defRPr>
            </a:pPr>
            <a:r>
              <a:rPr sz="2531">
                <a:solidFill>
                  <a:srgbClr val="414141"/>
                </a:solidFill>
              </a:rPr>
              <a:t>Body Level Two</a:t>
            </a:r>
          </a:p>
          <a:p>
            <a:pPr lvl="2">
              <a:defRPr sz="1800">
                <a:solidFill>
                  <a:srgbClr val="000000"/>
                </a:solidFill>
              </a:defRPr>
            </a:pPr>
            <a:r>
              <a:rPr sz="2531">
                <a:solidFill>
                  <a:srgbClr val="414141"/>
                </a:solidFill>
              </a:rPr>
              <a:t>Body Level Three</a:t>
            </a:r>
          </a:p>
          <a:p>
            <a:pPr lvl="3">
              <a:defRPr sz="1800">
                <a:solidFill>
                  <a:srgbClr val="000000"/>
                </a:solidFill>
              </a:defRPr>
            </a:pPr>
            <a:r>
              <a:rPr sz="2531">
                <a:solidFill>
                  <a:srgbClr val="414141"/>
                </a:solidFill>
              </a:rPr>
              <a:t>Body Level Four</a:t>
            </a:r>
          </a:p>
          <a:p>
            <a:pPr lvl="4">
              <a:defRPr sz="1800">
                <a:solidFill>
                  <a:srgbClr val="000000"/>
                </a:solidFill>
              </a:defRPr>
            </a:pPr>
            <a:r>
              <a:rPr sz="2531">
                <a:solidFill>
                  <a:srgbClr val="414141"/>
                </a:solidFill>
              </a:rPr>
              <a:t>Body Level Five</a:t>
            </a:r>
          </a:p>
        </p:txBody>
      </p:sp>
    </p:spTree>
    <p:extLst>
      <p:ext uri="{BB962C8B-B14F-4D97-AF65-F5344CB8AC3E}">
        <p14:creationId xmlns:p14="http://schemas.microsoft.com/office/powerpoint/2010/main" val="30271027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563683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26140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287071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69148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711200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951614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869970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E2C75D4-D0E2-4A56-9CE5-10829C215623}" type="datetimeFigureOut">
              <a:rPr lang="fr-FR" smtClean="0"/>
              <a:t>02/03/2020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A63E85-6F96-42A0-A6E7-240B5894A090}" type="slidenum">
              <a:rPr lang="fr-FR" smtClean="0"/>
              <a:t>‹N°›</a:t>
            </a:fld>
            <a:endParaRPr lang="fr-FR"/>
          </a:p>
        </p:txBody>
      </p:sp>
    </p:spTree>
    <p:extLst>
      <p:ext uri="{BB962C8B-B14F-4D97-AF65-F5344CB8AC3E}">
        <p14:creationId xmlns:p14="http://schemas.microsoft.com/office/powerpoint/2010/main" val="1376871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2599241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646727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3/3/2020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970964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3/3/2020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490679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CE2C75D4-D0E2-4A56-9CE5-10829C215623}" type="datetimeFigureOut">
              <a:rPr lang="fr-FR" smtClean="0"/>
              <a:t>02/03/2020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A63E85-6F96-42A0-A6E7-240B5894A090}" type="slidenum">
              <a:rPr lang="fr-FR" smtClean="0"/>
              <a:t>‹N°›</a:t>
            </a:fld>
            <a:endParaRPr lang="fr-FR"/>
          </a:p>
        </p:txBody>
      </p:sp>
    </p:spTree>
    <p:extLst>
      <p:ext uri="{BB962C8B-B14F-4D97-AF65-F5344CB8AC3E}">
        <p14:creationId xmlns:p14="http://schemas.microsoft.com/office/powerpoint/2010/main" val="2439651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CE2C75D4-D0E2-4A56-9CE5-10829C215623}" type="datetimeFigureOut">
              <a:rPr lang="fr-FR" smtClean="0"/>
              <a:t>02/03/2020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A63E85-6F96-42A0-A6E7-240B5894A090}" type="slidenum">
              <a:rPr lang="fr-FR" smtClean="0"/>
              <a:t>‹N°›</a:t>
            </a:fld>
            <a:endParaRPr lang="fr-FR"/>
          </a:p>
        </p:txBody>
      </p:sp>
    </p:spTree>
    <p:extLst>
      <p:ext uri="{BB962C8B-B14F-4D97-AF65-F5344CB8AC3E}">
        <p14:creationId xmlns:p14="http://schemas.microsoft.com/office/powerpoint/2010/main" val="170158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CE2C75D4-D0E2-4A56-9CE5-10829C215623}" type="datetimeFigureOut">
              <a:rPr lang="fr-FR" smtClean="0"/>
              <a:t>02/03/2020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A63E85-6F96-42A0-A6E7-240B5894A090}" type="slidenum">
              <a:rPr lang="fr-FR" smtClean="0"/>
              <a:t>‹N°›</a:t>
            </a:fld>
            <a:endParaRPr lang="fr-FR"/>
          </a:p>
        </p:txBody>
      </p:sp>
    </p:spTree>
    <p:extLst>
      <p:ext uri="{BB962C8B-B14F-4D97-AF65-F5344CB8AC3E}">
        <p14:creationId xmlns:p14="http://schemas.microsoft.com/office/powerpoint/2010/main" val="1661368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CE2C75D4-D0E2-4A56-9CE5-10829C215623}" type="datetimeFigureOut">
              <a:rPr lang="fr-FR" smtClean="0"/>
              <a:t>02/03/2020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A63E85-6F96-42A0-A6E7-240B5894A090}" type="slidenum">
              <a:rPr lang="fr-FR" smtClean="0"/>
              <a:t>‹N°›</a:t>
            </a:fld>
            <a:endParaRPr lang="fr-FR"/>
          </a:p>
        </p:txBody>
      </p:sp>
    </p:spTree>
    <p:extLst>
      <p:ext uri="{BB962C8B-B14F-4D97-AF65-F5344CB8AC3E}">
        <p14:creationId xmlns:p14="http://schemas.microsoft.com/office/powerpoint/2010/main" val="1386658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E2C75D4-D0E2-4A56-9CE5-10829C215623}" type="datetimeFigureOut">
              <a:rPr lang="fr-FR" smtClean="0"/>
              <a:t>02/03/2020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A63E85-6F96-42A0-A6E7-240B5894A090}" type="slidenum">
              <a:rPr lang="fr-FR" smtClean="0"/>
              <a:t>‹N°›</a:t>
            </a:fld>
            <a:endParaRPr lang="fr-FR"/>
          </a:p>
        </p:txBody>
      </p:sp>
    </p:spTree>
    <p:extLst>
      <p:ext uri="{BB962C8B-B14F-4D97-AF65-F5344CB8AC3E}">
        <p14:creationId xmlns:p14="http://schemas.microsoft.com/office/powerpoint/2010/main" val="1068205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CE2C75D4-D0E2-4A56-9CE5-10829C215623}" type="datetimeFigureOut">
              <a:rPr lang="fr-FR" smtClean="0"/>
              <a:t>02/03/2020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A63E85-6F96-42A0-A6E7-240B5894A090}" type="slidenum">
              <a:rPr lang="fr-FR" smtClean="0"/>
              <a:t>‹N°›</a:t>
            </a:fld>
            <a:endParaRPr lang="fr-FR"/>
          </a:p>
        </p:txBody>
      </p:sp>
    </p:spTree>
    <p:extLst>
      <p:ext uri="{BB962C8B-B14F-4D97-AF65-F5344CB8AC3E}">
        <p14:creationId xmlns:p14="http://schemas.microsoft.com/office/powerpoint/2010/main" val="276659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CE2C75D4-D0E2-4A56-9CE5-10829C215623}" type="datetimeFigureOut">
              <a:rPr lang="fr-FR" smtClean="0"/>
              <a:t>02/03/2020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A63E85-6F96-42A0-A6E7-240B5894A090}" type="slidenum">
              <a:rPr lang="fr-FR" smtClean="0"/>
              <a:t>‹N°›</a:t>
            </a:fld>
            <a:endParaRPr lang="fr-FR"/>
          </a:p>
        </p:txBody>
      </p:sp>
    </p:spTree>
    <p:extLst>
      <p:ext uri="{BB962C8B-B14F-4D97-AF65-F5344CB8AC3E}">
        <p14:creationId xmlns:p14="http://schemas.microsoft.com/office/powerpoint/2010/main" val="723229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C75D4-D0E2-4A56-9CE5-10829C215623}" type="datetimeFigureOut">
              <a:rPr lang="fr-FR" smtClean="0"/>
              <a:t>02/03/2020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A63E85-6F96-42A0-A6E7-240B5894A090}" type="slidenum">
              <a:rPr lang="fr-FR" smtClean="0"/>
              <a:t>‹N°›</a:t>
            </a:fld>
            <a:endParaRPr lang="fr-FR"/>
          </a:p>
        </p:txBody>
      </p:sp>
    </p:spTree>
    <p:extLst>
      <p:ext uri="{BB962C8B-B14F-4D97-AF65-F5344CB8AC3E}">
        <p14:creationId xmlns:p14="http://schemas.microsoft.com/office/powerpoint/2010/main" val="3521681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6429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image" Target="../media/image21.jpe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image" Target="../media/image19.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slideLayout" Target="../slideLayouts/slideLayout6.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image" Target="../media/image22.png"/><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image" Target="../media/image20.jpg"/><Relationship Id="rId20" Type="http://schemas.openxmlformats.org/officeDocument/2006/relationships/tags" Target="../tags/tag20.xml"/><Relationship Id="rId41" Type="http://schemas.openxmlformats.org/officeDocument/2006/relationships/tags" Target="../tags/tag4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citation-celebre.leparisien.fr/auteur/friedrich-nietzsch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hart" Target="../charts/chart1.xm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E776171-17C0-4E4A-8CE8-6FD7577DD4C2}"/>
              </a:ext>
            </a:extLst>
          </p:cNvPr>
          <p:cNvPicPr>
            <a:picLocks noChangeAspect="1"/>
          </p:cNvPicPr>
          <p:nvPr/>
        </p:nvPicPr>
        <p:blipFill rotWithShape="1">
          <a:blip r:embed="rId2">
            <a:extLst>
              <a:ext uri="{28A0092B-C50C-407E-A947-70E740481C1C}">
                <a14:useLocalDpi xmlns:a14="http://schemas.microsoft.com/office/drawing/2010/main" val="0"/>
              </a:ext>
            </a:extLst>
          </a:blip>
          <a:srcRect l="8678" r="8678"/>
          <a:stretch/>
        </p:blipFill>
        <p:spPr>
          <a:xfrm>
            <a:off x="501246" y="2908300"/>
            <a:ext cx="3820433" cy="3467100"/>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7800" y="1885950"/>
            <a:ext cx="5308600" cy="5308600"/>
          </a:xfrm>
          <a:prstGeom prst="rect">
            <a:avLst/>
          </a:prstGeom>
        </p:spPr>
      </p:pic>
      <p:sp>
        <p:nvSpPr>
          <p:cNvPr id="2" name="Titre 1"/>
          <p:cNvSpPr>
            <a:spLocks noGrp="1"/>
          </p:cNvSpPr>
          <p:nvPr>
            <p:ph type="ctrTitle"/>
          </p:nvPr>
        </p:nvSpPr>
        <p:spPr>
          <a:xfrm>
            <a:off x="1524000" y="356394"/>
            <a:ext cx="9144000" cy="2387600"/>
          </a:xfrm>
        </p:spPr>
        <p:txBody>
          <a:bodyPr>
            <a:normAutofit fontScale="90000"/>
          </a:bodyPr>
          <a:lstStyle/>
          <a:p>
            <a:r>
              <a:rPr lang="fr-FR" dirty="0" smtClean="0"/>
              <a:t>Challenge </a:t>
            </a:r>
            <a:r>
              <a:rPr lang="fr-FR" dirty="0" err="1" smtClean="0"/>
              <a:t>Enedis</a:t>
            </a:r>
            <a:r>
              <a:rPr lang="fr-FR" dirty="0" smtClean="0"/>
              <a:t/>
            </a:r>
            <a:br>
              <a:rPr lang="fr-FR" dirty="0" smtClean="0"/>
            </a:br>
            <a:r>
              <a:rPr lang="fr-FR" dirty="0" smtClean="0"/>
              <a:t>Long </a:t>
            </a:r>
            <a:r>
              <a:rPr lang="fr-FR" dirty="0" err="1" smtClean="0"/>
              <a:t>term</a:t>
            </a:r>
            <a:r>
              <a:rPr lang="fr-FR" dirty="0" smtClean="0"/>
              <a:t> time </a:t>
            </a:r>
            <a:r>
              <a:rPr lang="fr-FR" dirty="0" err="1" smtClean="0"/>
              <a:t>serie</a:t>
            </a:r>
            <a:r>
              <a:rPr lang="fr-FR" dirty="0" smtClean="0"/>
              <a:t> </a:t>
            </a:r>
            <a:r>
              <a:rPr lang="fr-FR" dirty="0" err="1" smtClean="0"/>
              <a:t>forecasting</a:t>
            </a:r>
            <a:endParaRPr lang="fr-FR" dirty="0"/>
          </a:p>
        </p:txBody>
      </p:sp>
      <p:sp>
        <p:nvSpPr>
          <p:cNvPr id="3" name="Sous-titre 2"/>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2540143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Exploration profilage</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9668" y="2014511"/>
            <a:ext cx="6682332" cy="3563911"/>
          </a:xfrm>
        </p:spPr>
      </p:pic>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0" y="2014511"/>
            <a:ext cx="3028950" cy="3683000"/>
          </a:xfrm>
          <a:prstGeom prst="rect">
            <a:avLst/>
          </a:prstGeom>
        </p:spPr>
      </p:pic>
      <p:sp>
        <p:nvSpPr>
          <p:cNvPr id="9" name="Flèche droite 8"/>
          <p:cNvSpPr/>
          <p:nvPr/>
        </p:nvSpPr>
        <p:spPr>
          <a:xfrm>
            <a:off x="2895600" y="3670300"/>
            <a:ext cx="310515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397250" y="3924286"/>
            <a:ext cx="2698750" cy="369332"/>
          </a:xfrm>
          <a:prstGeom prst="rect">
            <a:avLst/>
          </a:prstGeom>
          <a:noFill/>
        </p:spPr>
        <p:txBody>
          <a:bodyPr wrap="square" rtlCol="0">
            <a:spAutoFit/>
          </a:bodyPr>
          <a:lstStyle/>
          <a:p>
            <a:r>
              <a:rPr lang="fr-FR" dirty="0" err="1" smtClean="0"/>
              <a:t>clustering</a:t>
            </a:r>
            <a:r>
              <a:rPr lang="fr-FR" dirty="0" smtClean="0"/>
              <a:t> </a:t>
            </a:r>
            <a:r>
              <a:rPr lang="fr-FR" dirty="0" err="1" smtClean="0"/>
              <a:t>jo</a:t>
            </a:r>
            <a:r>
              <a:rPr lang="fr-FR" dirty="0" smtClean="0"/>
              <a:t> / </a:t>
            </a:r>
            <a:r>
              <a:rPr lang="fr-FR" dirty="0" err="1" smtClean="0"/>
              <a:t>jno</a:t>
            </a:r>
            <a:endParaRPr lang="fr-FR" dirty="0"/>
          </a:p>
        </p:txBody>
      </p:sp>
      <p:sp>
        <p:nvSpPr>
          <p:cNvPr id="11" name="ZoneTexte 10"/>
          <p:cNvSpPr txBox="1"/>
          <p:nvPr/>
        </p:nvSpPr>
        <p:spPr>
          <a:xfrm>
            <a:off x="3302000" y="2469118"/>
            <a:ext cx="2698750" cy="923330"/>
          </a:xfrm>
          <a:prstGeom prst="rect">
            <a:avLst/>
          </a:prstGeom>
          <a:noFill/>
        </p:spPr>
        <p:txBody>
          <a:bodyPr wrap="square" rtlCol="0">
            <a:spAutoFit/>
          </a:bodyPr>
          <a:lstStyle/>
          <a:p>
            <a:r>
              <a:rPr lang="fr-FR" dirty="0" smtClean="0"/>
              <a:t>Utilisation de la classe </a:t>
            </a:r>
            <a:r>
              <a:rPr lang="fr-FR" dirty="0" err="1" smtClean="0"/>
              <a:t>holliday</a:t>
            </a:r>
            <a:r>
              <a:rPr lang="fr-FR" dirty="0" smtClean="0"/>
              <a:t> pour splitter les </a:t>
            </a:r>
            <a:r>
              <a:rPr lang="fr-FR" dirty="0" err="1" smtClean="0"/>
              <a:t>datasets</a:t>
            </a:r>
            <a:r>
              <a:rPr lang="fr-FR" dirty="0" smtClean="0"/>
              <a:t>.</a:t>
            </a:r>
            <a:endParaRPr lang="fr-FR" dirty="0"/>
          </a:p>
        </p:txBody>
      </p:sp>
    </p:spTree>
    <p:extLst>
      <p:ext uri="{BB962C8B-B14F-4D97-AF65-F5344CB8AC3E}">
        <p14:creationId xmlns:p14="http://schemas.microsoft.com/office/powerpoint/2010/main" val="2123524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1183" y="1690688"/>
            <a:ext cx="2518954" cy="2518954"/>
          </a:xfrm>
        </p:spPr>
      </p:pic>
      <p:sp>
        <p:nvSpPr>
          <p:cNvPr id="2" name="Titre 1"/>
          <p:cNvSpPr>
            <a:spLocks noGrp="1"/>
          </p:cNvSpPr>
          <p:nvPr>
            <p:ph type="title"/>
          </p:nvPr>
        </p:nvSpPr>
        <p:spPr/>
        <p:txBody>
          <a:bodyPr/>
          <a:lstStyle/>
          <a:p>
            <a:r>
              <a:rPr lang="fr-FR" dirty="0" smtClean="0"/>
              <a:t>Analyse statistique profile RES1_BASE</a:t>
            </a:r>
            <a:endParaRPr lang="fr-FR" dirty="0"/>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599" y="4149634"/>
            <a:ext cx="2522538" cy="2522538"/>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2066" y="1690688"/>
            <a:ext cx="4917891" cy="2458946"/>
          </a:xfrm>
          <a:prstGeom prst="rect">
            <a:avLst/>
          </a:prstGeom>
        </p:spPr>
      </p:pic>
      <p:pic>
        <p:nvPicPr>
          <p:cNvPr id="9" name="Imag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34788" y="1690688"/>
            <a:ext cx="2532017" cy="2532017"/>
          </a:xfrm>
          <a:prstGeom prst="rect">
            <a:avLst/>
          </a:prstGeom>
        </p:spPr>
      </p:pic>
      <p:sp>
        <p:nvSpPr>
          <p:cNvPr id="10" name="ZoneTexte 9"/>
          <p:cNvSpPr txBox="1"/>
          <p:nvPr/>
        </p:nvSpPr>
        <p:spPr>
          <a:xfrm>
            <a:off x="3866606" y="4209642"/>
            <a:ext cx="6884125" cy="1477328"/>
          </a:xfrm>
          <a:prstGeom prst="rect">
            <a:avLst/>
          </a:prstGeom>
          <a:noFill/>
        </p:spPr>
        <p:txBody>
          <a:bodyPr wrap="square" rtlCol="0">
            <a:spAutoFit/>
          </a:bodyPr>
          <a:lstStyle/>
          <a:p>
            <a:pPr marL="285750" indent="-285750">
              <a:buFont typeface="Arial" panose="020B0604020202020204" pitchFamily="34" charset="0"/>
              <a:buChar char="•"/>
            </a:pPr>
            <a:r>
              <a:rPr lang="fr-FR" dirty="0" smtClean="0"/>
              <a:t>Différentiations successives avec un pas de 48 et 7*48</a:t>
            </a:r>
          </a:p>
          <a:p>
            <a:pPr marL="285750" indent="-285750">
              <a:buFont typeface="Arial" panose="020B0604020202020204" pitchFamily="34" charset="0"/>
              <a:buChar char="•"/>
            </a:pPr>
            <a:r>
              <a:rPr lang="fr-FR" dirty="0" smtClean="0"/>
              <a:t>Test </a:t>
            </a:r>
            <a:r>
              <a:rPr lang="fr-FR" dirty="0" err="1"/>
              <a:t>A</a:t>
            </a:r>
            <a:r>
              <a:rPr lang="fr-FR" dirty="0" err="1" smtClean="0"/>
              <a:t>dfuller</a:t>
            </a:r>
            <a:r>
              <a:rPr lang="fr-FR" dirty="0" smtClean="0"/>
              <a:t> partiel (1000 </a:t>
            </a:r>
            <a:r>
              <a:rPr lang="fr-FR" dirty="0" err="1"/>
              <a:t>é</a:t>
            </a:r>
            <a:r>
              <a:rPr lang="fr-FR" dirty="0" err="1" smtClean="0"/>
              <a:t>ch</a:t>
            </a:r>
            <a:r>
              <a:rPr lang="fr-FR" dirty="0" smtClean="0"/>
              <a:t>) concluant</a:t>
            </a:r>
          </a:p>
          <a:p>
            <a:pPr marL="285750" indent="-285750">
              <a:buFont typeface="Arial" panose="020B0604020202020204" pitchFamily="34" charset="0"/>
              <a:buChar char="•"/>
            </a:pPr>
            <a:r>
              <a:rPr lang="fr-FR" dirty="0" smtClean="0"/>
              <a:t>Sur les </a:t>
            </a:r>
            <a:r>
              <a:rPr lang="fr-FR" dirty="0" err="1" smtClean="0"/>
              <a:t>corrélogrammes</a:t>
            </a:r>
            <a:r>
              <a:rPr lang="fr-FR" dirty="0" smtClean="0"/>
              <a:t> on distingue les pics de saisonnalité</a:t>
            </a:r>
          </a:p>
          <a:p>
            <a:pPr marL="285750" indent="-285750">
              <a:buFont typeface="Arial" panose="020B0604020202020204" pitchFamily="34" charset="0"/>
              <a:buChar char="•"/>
            </a:pPr>
            <a:r>
              <a:rPr lang="fr-FR" dirty="0" smtClean="0"/>
              <a:t>Nombreux pics résiduels</a:t>
            </a:r>
          </a:p>
          <a:p>
            <a:pPr marL="285750" indent="-285750">
              <a:buFont typeface="Arial" panose="020B0604020202020204" pitchFamily="34" charset="0"/>
              <a:buChar char="•"/>
            </a:pPr>
            <a:r>
              <a:rPr lang="fr-FR" dirty="0" smtClean="0"/>
              <a:t>Valide une décision pour entraîner un modèle SARIMAX</a:t>
            </a:r>
            <a:endParaRPr lang="fr-FR" dirty="0"/>
          </a:p>
        </p:txBody>
      </p:sp>
      <p:sp>
        <p:nvSpPr>
          <p:cNvPr id="14" name="ZoneTexte 13"/>
          <p:cNvSpPr txBox="1"/>
          <p:nvPr/>
        </p:nvSpPr>
        <p:spPr>
          <a:xfrm>
            <a:off x="9984377" y="4209642"/>
            <a:ext cx="2207623" cy="1015663"/>
          </a:xfrm>
          <a:prstGeom prst="rect">
            <a:avLst/>
          </a:prstGeom>
          <a:noFill/>
        </p:spPr>
        <p:txBody>
          <a:bodyPr wrap="square" rtlCol="0">
            <a:spAutoFit/>
          </a:bodyPr>
          <a:lstStyle/>
          <a:p>
            <a:r>
              <a:rPr lang="fr-FR" sz="1000" dirty="0" smtClean="0"/>
              <a:t>(-6.79155638432298,</a:t>
            </a:r>
          </a:p>
          <a:p>
            <a:r>
              <a:rPr lang="fr-FR" sz="1000" dirty="0" smtClean="0"/>
              <a:t> </a:t>
            </a:r>
            <a:r>
              <a:rPr lang="fr-FR" sz="1000" b="1" dirty="0" smtClean="0"/>
              <a:t>2.3575892546820558e-09</a:t>
            </a:r>
            <a:r>
              <a:rPr lang="fr-FR" sz="1000" dirty="0" smtClean="0"/>
              <a:t>, 387, 7612,</a:t>
            </a:r>
          </a:p>
          <a:p>
            <a:r>
              <a:rPr lang="fr-FR" sz="1000" dirty="0" smtClean="0"/>
              <a:t> {'1%': -3.4312093676528117,</a:t>
            </a:r>
          </a:p>
          <a:p>
            <a:r>
              <a:rPr lang="fr-FR" sz="1000" dirty="0" smtClean="0"/>
              <a:t>  '10%': -2.566972150423357,</a:t>
            </a:r>
          </a:p>
          <a:p>
            <a:r>
              <a:rPr lang="fr-FR" sz="1000" dirty="0" smtClean="0"/>
              <a:t>  '5%': -2.8619197762635364},</a:t>
            </a:r>
          </a:p>
          <a:p>
            <a:r>
              <a:rPr lang="fr-FR" sz="1000" dirty="0" smtClean="0"/>
              <a:t> -25975.96893380722)</a:t>
            </a:r>
            <a:endParaRPr lang="fr-FR" sz="1000" dirty="0"/>
          </a:p>
        </p:txBody>
      </p:sp>
    </p:spTree>
    <p:extLst>
      <p:ext uri="{BB962C8B-B14F-4D97-AF65-F5344CB8AC3E}">
        <p14:creationId xmlns:p14="http://schemas.microsoft.com/office/powerpoint/2010/main" val="2728399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OTLSHAPE_M_9dd8ed9b66fc40c7b9eaa6cd4eb05791_Connector1"/>
          <p:cNvCxnSpPr/>
          <p:nvPr>
            <p:custDataLst>
              <p:tags r:id="rId2"/>
            </p:custDataLst>
          </p:nvPr>
        </p:nvCxnSpPr>
        <p:spPr>
          <a:xfrm>
            <a:off x="3922937" y="3346648"/>
            <a:ext cx="2363" cy="483045"/>
          </a:xfrm>
          <a:prstGeom prst="line">
            <a:avLst/>
          </a:prstGeom>
          <a:ln w="9525" cap="flat" cmpd="sng" algn="ctr">
            <a:solidFill>
              <a:srgbClr val="79B22E"/>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76" name="OTLSHAPE_TB_00000000000000000000000000000000_LeftEndCaps" hidden="1"/>
          <p:cNvSpPr txBox="1"/>
          <p:nvPr>
            <p:custDataLst>
              <p:tags r:id="rId3"/>
            </p:custDataLst>
          </p:nvPr>
        </p:nvSpPr>
        <p:spPr>
          <a:xfrm>
            <a:off x="254000" y="3137069"/>
            <a:ext cx="469900" cy="279061"/>
          </a:xfrm>
          <a:prstGeom prst="rect">
            <a:avLst/>
          </a:prstGeom>
          <a:noFill/>
        </p:spPr>
        <p:txBody>
          <a:bodyPr vert="horz" wrap="none" lIns="0" tIns="0" rIns="0" bIns="0" rtlCol="0" anchor="ctr" anchorCtr="0">
            <a:spAutoFit/>
          </a:bodyPr>
          <a:lstStyle/>
          <a:p>
            <a:pPr algn="ctr"/>
            <a:r>
              <a:rPr lang="en-GB" b="1">
                <a:solidFill>
                  <a:schemeClr val="accent2"/>
                </a:solidFill>
                <a:latin typeface="Calibri" panose="020F0502020204030204" pitchFamily="34" charset="0"/>
              </a:rPr>
              <a:t>2019</a:t>
            </a:r>
          </a:p>
        </p:txBody>
      </p:sp>
      <p:sp>
        <p:nvSpPr>
          <p:cNvPr id="9077" name="OTLSHAPE_TB_00000000000000000000000000000000_RightEndCaps" hidden="1"/>
          <p:cNvSpPr txBox="1"/>
          <p:nvPr>
            <p:custDataLst>
              <p:tags r:id="rId4"/>
            </p:custDataLst>
          </p:nvPr>
        </p:nvSpPr>
        <p:spPr>
          <a:xfrm>
            <a:off x="11474534" y="3137069"/>
            <a:ext cx="469900" cy="279061"/>
          </a:xfrm>
          <a:prstGeom prst="rect">
            <a:avLst/>
          </a:prstGeom>
          <a:noFill/>
        </p:spPr>
        <p:txBody>
          <a:bodyPr vert="horz" wrap="none" lIns="0" tIns="0" rIns="0" bIns="0" rtlCol="0" anchor="ctr" anchorCtr="0">
            <a:spAutoFit/>
          </a:bodyPr>
          <a:lstStyle/>
          <a:p>
            <a:pPr algn="ctr"/>
            <a:r>
              <a:rPr lang="en-GB" b="1">
                <a:solidFill>
                  <a:schemeClr val="accent2"/>
                </a:solidFill>
                <a:latin typeface="Calibri" panose="020F0502020204030204" pitchFamily="34" charset="0"/>
              </a:rPr>
              <a:t>2019</a:t>
            </a:r>
          </a:p>
        </p:txBody>
      </p:sp>
      <p:cxnSp>
        <p:nvCxnSpPr>
          <p:cNvPr id="9158" name="OTLSHAPE_M_253040c35f8c4fc98c7ea5b40964b442_Connector1"/>
          <p:cNvCxnSpPr/>
          <p:nvPr>
            <p:custDataLst>
              <p:tags r:id="rId5"/>
            </p:custDataLst>
          </p:nvPr>
        </p:nvCxnSpPr>
        <p:spPr>
          <a:xfrm>
            <a:off x="3197442" y="3346648"/>
            <a:ext cx="0" cy="377957"/>
          </a:xfrm>
          <a:prstGeom prst="line">
            <a:avLst/>
          </a:prstGeom>
          <a:ln w="9525" cap="flat" cmpd="sng" algn="ctr">
            <a:solidFill>
              <a:srgbClr val="B1542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55" name="OTLSHAPE_M_683ca16ec00d46a181a7b06be6420d7d_Connector1"/>
          <p:cNvCxnSpPr/>
          <p:nvPr>
            <p:custDataLst>
              <p:tags r:id="rId6"/>
            </p:custDataLst>
          </p:nvPr>
        </p:nvCxnSpPr>
        <p:spPr>
          <a:xfrm>
            <a:off x="5151326" y="3641312"/>
            <a:ext cx="0" cy="191181"/>
          </a:xfrm>
          <a:prstGeom prst="line">
            <a:avLst/>
          </a:prstGeom>
          <a:ln w="9525" cap="flat" cmpd="sng" algn="ctr">
            <a:solidFill>
              <a:srgbClr val="96D642">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54" name="OTLSHAPE_M_9dd8ed9b66fc40c7b9eaa6cd4eb05791_Connector1"/>
          <p:cNvCxnSpPr/>
          <p:nvPr>
            <p:custDataLst>
              <p:tags r:id="rId7"/>
            </p:custDataLst>
          </p:nvPr>
        </p:nvCxnSpPr>
        <p:spPr>
          <a:xfrm>
            <a:off x="5597620" y="3100035"/>
            <a:ext cx="0" cy="766236"/>
          </a:xfrm>
          <a:prstGeom prst="line">
            <a:avLst/>
          </a:prstGeom>
          <a:ln w="9525" cap="flat" cmpd="sng" algn="ctr">
            <a:solidFill>
              <a:srgbClr val="79B22E"/>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78" name="OTLSHAPE_TB_00000000000000000000000000000000_ScaleContainer"/>
          <p:cNvSpPr/>
          <p:nvPr>
            <p:custDataLst>
              <p:tags r:id="rId8"/>
            </p:custDataLst>
          </p:nvPr>
        </p:nvSpPr>
        <p:spPr>
          <a:xfrm>
            <a:off x="844465" y="3895993"/>
            <a:ext cx="10515600" cy="381000"/>
          </a:xfrm>
          <a:prstGeom prst="snip2DiagRect">
            <a:avLst>
              <a:gd name="adj1" fmla="val 100000"/>
              <a:gd name="adj2" fmla="val 16667"/>
            </a:avLst>
          </a:prstGeom>
          <a:gradFill flip="none" rotWithShape="1">
            <a:gsLst>
              <a:gs pos="0">
                <a:srgbClr val="B24F29"/>
              </a:gs>
              <a:gs pos="100000">
                <a:srgbClr val="7F381E"/>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79" name="OTLSHAPE_TB_00000000000000000000000000000000_ElapsedTime" hidden="1"/>
          <p:cNvSpPr/>
          <p:nvPr>
            <p:custDataLst>
              <p:tags r:id="rId9"/>
            </p:custDataLst>
          </p:nvPr>
        </p:nvSpPr>
        <p:spPr>
          <a:xfrm>
            <a:off x="0" y="0"/>
            <a:ext cx="0" cy="0"/>
          </a:xfrm>
          <a:prstGeom prst="snip2DiagRect">
            <a:avLst>
              <a:gd name="adj1" fmla="val 10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39" name="OTLSHAPE_TB_00000000000000000000000000000000_TodayMarkerShape" hidden="1"/>
          <p:cNvSpPr/>
          <p:nvPr>
            <p:custDataLst>
              <p:tags r:id="rId10"/>
            </p:custDataLst>
          </p:nvPr>
        </p:nvSpPr>
        <p:spPr>
          <a:xfrm>
            <a:off x="955137" y="3467100"/>
            <a:ext cx="108857" cy="127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40" name="OTLSHAPE_TB_00000000000000000000000000000000_TodayMarkerText" hidden="1"/>
          <p:cNvSpPr txBox="1"/>
          <p:nvPr>
            <p:custDataLst>
              <p:tags r:id="rId11"/>
            </p:custDataLst>
          </p:nvPr>
        </p:nvSpPr>
        <p:spPr>
          <a:xfrm>
            <a:off x="1009565" y="3594100"/>
            <a:ext cx="363369" cy="184666"/>
          </a:xfrm>
          <a:prstGeom prst="rect">
            <a:avLst/>
          </a:prstGeom>
          <a:noFill/>
        </p:spPr>
        <p:txBody>
          <a:bodyPr vert="horz" wrap="none" lIns="0" tIns="0" rIns="0" bIns="0" rtlCol="0" anchor="ctr" anchorCtr="0">
            <a:spAutoFit/>
          </a:bodyPr>
          <a:lstStyle/>
          <a:p>
            <a:pPr algn="ctr"/>
            <a:r>
              <a:rPr lang="en-GB" sz="1200">
                <a:solidFill>
                  <a:schemeClr val="dk1"/>
                </a:solidFill>
                <a:latin typeface="Calibri" panose="020F0502020204030204" pitchFamily="34" charset="0"/>
              </a:rPr>
              <a:t>Today</a:t>
            </a:r>
          </a:p>
        </p:txBody>
      </p:sp>
      <p:sp>
        <p:nvSpPr>
          <p:cNvPr id="9141" name="OTLSHAPE_TB_00000000000000000000000000000000_TimescaleInterval1"/>
          <p:cNvSpPr txBox="1"/>
          <p:nvPr>
            <p:custDataLst>
              <p:tags r:id="rId12"/>
            </p:custDataLst>
          </p:nvPr>
        </p:nvSpPr>
        <p:spPr>
          <a:xfrm>
            <a:off x="1073065" y="3993466"/>
            <a:ext cx="469900" cy="186055"/>
          </a:xfrm>
          <a:prstGeom prst="rect">
            <a:avLst/>
          </a:prstGeom>
          <a:noFill/>
        </p:spPr>
        <p:txBody>
          <a:bodyPr vert="horz" wrap="none" lIns="0" tIns="0" rIns="0" bIns="0" rtlCol="0" anchor="ctr" anchorCtr="0">
            <a:noAutofit/>
          </a:bodyPr>
          <a:lstStyle/>
          <a:p>
            <a:r>
              <a:rPr lang="en-GB" sz="1200" spc="-14" dirty="0">
                <a:solidFill>
                  <a:schemeClr val="lt1"/>
                </a:solidFill>
                <a:latin typeface="Calibri" panose="020F0502020204030204" pitchFamily="34" charset="0"/>
              </a:rPr>
              <a:t>Week </a:t>
            </a:r>
            <a:r>
              <a:rPr lang="en-GB" sz="1200" spc="-14" dirty="0" smtClean="0">
                <a:solidFill>
                  <a:schemeClr val="lt1"/>
                </a:solidFill>
                <a:latin typeface="Calibri" panose="020F0502020204030204" pitchFamily="34" charset="0"/>
              </a:rPr>
              <a:t>27</a:t>
            </a:r>
            <a:endParaRPr lang="en-GB" sz="1200" spc="-14" dirty="0">
              <a:solidFill>
                <a:schemeClr val="lt1"/>
              </a:solidFill>
              <a:latin typeface="Calibri" panose="020F0502020204030204" pitchFamily="34" charset="0"/>
            </a:endParaRPr>
          </a:p>
        </p:txBody>
      </p:sp>
      <p:sp>
        <p:nvSpPr>
          <p:cNvPr id="9143" name="OTLSHAPE_TB_00000000000000000000000000000000_TimescaleInterval2"/>
          <p:cNvSpPr txBox="1"/>
          <p:nvPr>
            <p:custDataLst>
              <p:tags r:id="rId13"/>
            </p:custDataLst>
          </p:nvPr>
        </p:nvSpPr>
        <p:spPr>
          <a:xfrm>
            <a:off x="2090352" y="3993466"/>
            <a:ext cx="75470" cy="186055"/>
          </a:xfrm>
          <a:prstGeom prst="rect">
            <a:avLst/>
          </a:prstGeom>
          <a:noFill/>
        </p:spPr>
        <p:txBody>
          <a:bodyPr vert="horz" wrap="none" lIns="0" tIns="0" rIns="0" bIns="0" rtlCol="0" anchor="ctr" anchorCtr="0">
            <a:noAutofit/>
          </a:bodyPr>
          <a:lstStyle/>
          <a:p>
            <a:r>
              <a:rPr lang="en-GB" sz="1200" spc="-26" dirty="0" smtClean="0">
                <a:solidFill>
                  <a:schemeClr val="lt1"/>
                </a:solidFill>
                <a:latin typeface="Calibri" panose="020F0502020204030204" pitchFamily="34" charset="0"/>
              </a:rPr>
              <a:t>28</a:t>
            </a:r>
            <a:endParaRPr lang="en-GB" sz="1200" spc="-26" dirty="0">
              <a:solidFill>
                <a:schemeClr val="lt1"/>
              </a:solidFill>
              <a:latin typeface="Calibri" panose="020F0502020204030204" pitchFamily="34" charset="0"/>
            </a:endParaRPr>
          </a:p>
        </p:txBody>
      </p:sp>
      <p:sp>
        <p:nvSpPr>
          <p:cNvPr id="9145" name="OTLSHAPE_TB_00000000000000000000000000000000_TimescaleInterval3"/>
          <p:cNvSpPr txBox="1"/>
          <p:nvPr>
            <p:custDataLst>
              <p:tags r:id="rId14"/>
            </p:custDataLst>
          </p:nvPr>
        </p:nvSpPr>
        <p:spPr>
          <a:xfrm>
            <a:off x="3107639" y="3993466"/>
            <a:ext cx="75470" cy="186055"/>
          </a:xfrm>
          <a:prstGeom prst="rect">
            <a:avLst/>
          </a:prstGeom>
          <a:noFill/>
        </p:spPr>
        <p:txBody>
          <a:bodyPr vert="horz" wrap="none" lIns="0" tIns="0" rIns="0" bIns="0" rtlCol="0" anchor="ctr" anchorCtr="0">
            <a:noAutofit/>
          </a:bodyPr>
          <a:lstStyle/>
          <a:p>
            <a:r>
              <a:rPr lang="en-GB" sz="1200" spc="-26" dirty="0" smtClean="0">
                <a:solidFill>
                  <a:schemeClr val="lt1"/>
                </a:solidFill>
                <a:latin typeface="Calibri" panose="020F0502020204030204" pitchFamily="34" charset="0"/>
              </a:rPr>
              <a:t>29</a:t>
            </a:r>
            <a:endParaRPr lang="en-GB" sz="1200" spc="-26" dirty="0">
              <a:solidFill>
                <a:schemeClr val="lt1"/>
              </a:solidFill>
              <a:latin typeface="Calibri" panose="020F0502020204030204" pitchFamily="34" charset="0"/>
            </a:endParaRPr>
          </a:p>
        </p:txBody>
      </p:sp>
      <p:sp>
        <p:nvSpPr>
          <p:cNvPr id="9147" name="OTLSHAPE_TB_00000000000000000000000000000000_TimescaleInterval4"/>
          <p:cNvSpPr txBox="1"/>
          <p:nvPr>
            <p:custDataLst>
              <p:tags r:id="rId15"/>
            </p:custDataLst>
          </p:nvPr>
        </p:nvSpPr>
        <p:spPr>
          <a:xfrm>
            <a:off x="4124927" y="3993466"/>
            <a:ext cx="75470" cy="186055"/>
          </a:xfrm>
          <a:prstGeom prst="rect">
            <a:avLst/>
          </a:prstGeom>
          <a:noFill/>
        </p:spPr>
        <p:txBody>
          <a:bodyPr vert="horz" wrap="none" lIns="0" tIns="0" rIns="0" bIns="0" rtlCol="0" anchor="ctr" anchorCtr="0">
            <a:noAutofit/>
          </a:bodyPr>
          <a:lstStyle/>
          <a:p>
            <a:r>
              <a:rPr lang="en-GB" sz="1200" spc="-26" dirty="0" smtClean="0">
                <a:solidFill>
                  <a:schemeClr val="lt1"/>
                </a:solidFill>
                <a:latin typeface="Calibri" panose="020F0502020204030204" pitchFamily="34" charset="0"/>
              </a:rPr>
              <a:t>….</a:t>
            </a:r>
            <a:endParaRPr lang="en-GB" sz="1200" spc="-26" dirty="0">
              <a:solidFill>
                <a:schemeClr val="lt1"/>
              </a:solidFill>
              <a:latin typeface="Calibri" panose="020F0502020204030204" pitchFamily="34" charset="0"/>
            </a:endParaRPr>
          </a:p>
        </p:txBody>
      </p:sp>
      <p:sp>
        <p:nvSpPr>
          <p:cNvPr id="9149" name="OTLSHAPE_TB_00000000000000000000000000000000_TimescaleInterval5"/>
          <p:cNvSpPr txBox="1"/>
          <p:nvPr>
            <p:custDataLst>
              <p:tags r:id="rId16"/>
            </p:custDataLst>
          </p:nvPr>
        </p:nvSpPr>
        <p:spPr>
          <a:xfrm>
            <a:off x="5142213" y="3993466"/>
            <a:ext cx="75470" cy="186055"/>
          </a:xfrm>
          <a:prstGeom prst="rect">
            <a:avLst/>
          </a:prstGeom>
          <a:noFill/>
        </p:spPr>
        <p:txBody>
          <a:bodyPr vert="horz" wrap="none" lIns="0" tIns="0" rIns="0" bIns="0" rtlCol="0" anchor="ctr" anchorCtr="0">
            <a:noAutofit/>
          </a:bodyPr>
          <a:lstStyle/>
          <a:p>
            <a:r>
              <a:rPr lang="en-GB" sz="1200" spc="-26" dirty="0" smtClean="0">
                <a:solidFill>
                  <a:schemeClr val="lt1"/>
                </a:solidFill>
                <a:latin typeface="Calibri" panose="020F0502020204030204" pitchFamily="34" charset="0"/>
              </a:rPr>
              <a:t>35</a:t>
            </a:r>
            <a:endParaRPr lang="en-GB" sz="1200" spc="-26" dirty="0">
              <a:solidFill>
                <a:schemeClr val="lt1"/>
              </a:solidFill>
              <a:latin typeface="Calibri" panose="020F0502020204030204" pitchFamily="34" charset="0"/>
            </a:endParaRPr>
          </a:p>
        </p:txBody>
      </p:sp>
      <p:sp>
        <p:nvSpPr>
          <p:cNvPr id="9151" name="OTLSHAPE_TB_00000000000000000000000000000000_TimescaleInterval6"/>
          <p:cNvSpPr txBox="1"/>
          <p:nvPr>
            <p:custDataLst>
              <p:tags r:id="rId17"/>
            </p:custDataLst>
          </p:nvPr>
        </p:nvSpPr>
        <p:spPr>
          <a:xfrm>
            <a:off x="6159500" y="3993466"/>
            <a:ext cx="150939" cy="186055"/>
          </a:xfrm>
          <a:prstGeom prst="rect">
            <a:avLst/>
          </a:prstGeom>
          <a:noFill/>
        </p:spPr>
        <p:txBody>
          <a:bodyPr vert="horz" wrap="none" lIns="0" tIns="0" rIns="0" bIns="0" rtlCol="0" anchor="ctr" anchorCtr="0">
            <a:noAutofit/>
          </a:bodyPr>
          <a:lstStyle/>
          <a:p>
            <a:r>
              <a:rPr lang="en-GB" sz="1200" spc="-26" dirty="0" smtClean="0">
                <a:solidFill>
                  <a:schemeClr val="lt1"/>
                </a:solidFill>
                <a:latin typeface="Calibri" panose="020F0502020204030204" pitchFamily="34" charset="0"/>
              </a:rPr>
              <a:t>36</a:t>
            </a:r>
            <a:endParaRPr lang="en-GB" sz="1200" spc="-26" dirty="0">
              <a:solidFill>
                <a:schemeClr val="lt1"/>
              </a:solidFill>
              <a:latin typeface="Calibri" panose="020F0502020204030204" pitchFamily="34" charset="0"/>
            </a:endParaRPr>
          </a:p>
        </p:txBody>
      </p:sp>
      <p:sp>
        <p:nvSpPr>
          <p:cNvPr id="9153" name="OTLSHAPE_TB_00000000000000000000000000000000_TimescaleInterval7"/>
          <p:cNvSpPr txBox="1"/>
          <p:nvPr>
            <p:custDataLst>
              <p:tags r:id="rId18"/>
            </p:custDataLst>
          </p:nvPr>
        </p:nvSpPr>
        <p:spPr>
          <a:xfrm>
            <a:off x="7176788" y="3993466"/>
            <a:ext cx="150939" cy="186055"/>
          </a:xfrm>
          <a:prstGeom prst="rect">
            <a:avLst/>
          </a:prstGeom>
          <a:noFill/>
        </p:spPr>
        <p:txBody>
          <a:bodyPr vert="horz" wrap="none" lIns="0" tIns="0" rIns="0" bIns="0" rtlCol="0" anchor="ctr" anchorCtr="0">
            <a:noAutofit/>
          </a:bodyPr>
          <a:lstStyle/>
          <a:p>
            <a:r>
              <a:rPr lang="en-GB" sz="1200" spc="-26" dirty="0" smtClean="0">
                <a:solidFill>
                  <a:schemeClr val="lt1"/>
                </a:solidFill>
                <a:latin typeface="Calibri" panose="020F0502020204030204" pitchFamily="34" charset="0"/>
              </a:rPr>
              <a:t>…</a:t>
            </a:r>
            <a:endParaRPr lang="en-GB" sz="1200" spc="-26" dirty="0">
              <a:solidFill>
                <a:schemeClr val="lt1"/>
              </a:solidFill>
              <a:latin typeface="Calibri" panose="020F0502020204030204" pitchFamily="34" charset="0"/>
            </a:endParaRPr>
          </a:p>
        </p:txBody>
      </p:sp>
      <p:sp>
        <p:nvSpPr>
          <p:cNvPr id="3" name="OTLSHAPE_TB_00000000000000000000000000000000_TimescaleInterval8">
            <a:extLst>
              <a:ext uri="{FF2B5EF4-FFF2-40B4-BE49-F238E27FC236}">
                <a16:creationId xmlns:a16="http://schemas.microsoft.com/office/drawing/2014/main" id="{20596916-B926-4FA8-ABCE-BBBE319522F8}"/>
              </a:ext>
            </a:extLst>
          </p:cNvPr>
          <p:cNvSpPr txBox="1"/>
          <p:nvPr>
            <p:custDataLst>
              <p:tags r:id="rId19"/>
            </p:custDataLst>
          </p:nvPr>
        </p:nvSpPr>
        <p:spPr>
          <a:xfrm>
            <a:off x="8194074" y="3993466"/>
            <a:ext cx="150939" cy="186055"/>
          </a:xfrm>
          <a:prstGeom prst="rect">
            <a:avLst/>
          </a:prstGeom>
          <a:noFill/>
        </p:spPr>
        <p:txBody>
          <a:bodyPr vert="horz" wrap="none" lIns="0" tIns="0" rIns="0" bIns="0" rtlCol="0" anchor="ctr" anchorCtr="0">
            <a:noAutofit/>
          </a:bodyPr>
          <a:lstStyle/>
          <a:p>
            <a:r>
              <a:rPr lang="en-GB" sz="1200" spc="-26" dirty="0" smtClean="0">
                <a:solidFill>
                  <a:schemeClr val="lt1"/>
                </a:solidFill>
                <a:latin typeface="Calibri" panose="020F0502020204030204" pitchFamily="34" charset="0"/>
              </a:rPr>
              <a:t>41</a:t>
            </a:r>
            <a:endParaRPr lang="en-GB" sz="1200" spc="-26" dirty="0">
              <a:solidFill>
                <a:schemeClr val="lt1"/>
              </a:solidFill>
              <a:latin typeface="Calibri" panose="020F0502020204030204" pitchFamily="34" charset="0"/>
            </a:endParaRPr>
          </a:p>
        </p:txBody>
      </p:sp>
      <p:sp>
        <p:nvSpPr>
          <p:cNvPr id="5" name="OTLSHAPE_TB_00000000000000000000000000000000_TimescaleInterval9">
            <a:extLst>
              <a:ext uri="{FF2B5EF4-FFF2-40B4-BE49-F238E27FC236}">
                <a16:creationId xmlns:a16="http://schemas.microsoft.com/office/drawing/2014/main" id="{E1759EC5-BBBB-419C-8E8E-B7185460A219}"/>
              </a:ext>
            </a:extLst>
          </p:cNvPr>
          <p:cNvSpPr txBox="1"/>
          <p:nvPr>
            <p:custDataLst>
              <p:tags r:id="rId20"/>
            </p:custDataLst>
          </p:nvPr>
        </p:nvSpPr>
        <p:spPr>
          <a:xfrm>
            <a:off x="9218072" y="3993466"/>
            <a:ext cx="150939" cy="186055"/>
          </a:xfrm>
          <a:prstGeom prst="rect">
            <a:avLst/>
          </a:prstGeom>
          <a:noFill/>
        </p:spPr>
        <p:txBody>
          <a:bodyPr vert="horz" wrap="none" lIns="0" tIns="0" rIns="0" bIns="0" rtlCol="0" anchor="ctr" anchorCtr="0">
            <a:noAutofit/>
          </a:bodyPr>
          <a:lstStyle/>
          <a:p>
            <a:r>
              <a:rPr lang="en-GB" sz="1200" spc="-26" dirty="0" smtClean="0">
                <a:solidFill>
                  <a:schemeClr val="lt1"/>
                </a:solidFill>
                <a:latin typeface="Calibri" panose="020F0502020204030204" pitchFamily="34" charset="0"/>
              </a:rPr>
              <a:t>…</a:t>
            </a:r>
            <a:endParaRPr lang="en-GB" sz="1200" spc="-26" dirty="0">
              <a:solidFill>
                <a:schemeClr val="lt1"/>
              </a:solidFill>
              <a:latin typeface="Calibri" panose="020F0502020204030204" pitchFamily="34" charset="0"/>
            </a:endParaRPr>
          </a:p>
        </p:txBody>
      </p:sp>
      <p:sp>
        <p:nvSpPr>
          <p:cNvPr id="7" name="OTLSHAPE_TB_00000000000000000000000000000000_TimescaleInterval10">
            <a:extLst>
              <a:ext uri="{FF2B5EF4-FFF2-40B4-BE49-F238E27FC236}">
                <a16:creationId xmlns:a16="http://schemas.microsoft.com/office/drawing/2014/main" id="{5C2C0C14-DA13-48F0-9AA0-8988925F04D4}"/>
              </a:ext>
            </a:extLst>
          </p:cNvPr>
          <p:cNvSpPr txBox="1"/>
          <p:nvPr>
            <p:custDataLst>
              <p:tags r:id="rId21"/>
            </p:custDataLst>
          </p:nvPr>
        </p:nvSpPr>
        <p:spPr>
          <a:xfrm>
            <a:off x="10228649" y="3993466"/>
            <a:ext cx="150939" cy="186055"/>
          </a:xfrm>
          <a:prstGeom prst="rect">
            <a:avLst/>
          </a:prstGeom>
          <a:noFill/>
        </p:spPr>
        <p:txBody>
          <a:bodyPr vert="horz" wrap="none" lIns="0" tIns="0" rIns="0" bIns="0" rtlCol="0" anchor="ctr" anchorCtr="0">
            <a:noAutofit/>
          </a:bodyPr>
          <a:lstStyle/>
          <a:p>
            <a:r>
              <a:rPr lang="en-GB" sz="1200" spc="-26" dirty="0" smtClean="0">
                <a:solidFill>
                  <a:schemeClr val="lt1"/>
                </a:solidFill>
                <a:latin typeface="Calibri" panose="020F0502020204030204" pitchFamily="34" charset="0"/>
              </a:rPr>
              <a:t>51</a:t>
            </a:r>
            <a:endParaRPr lang="en-GB" sz="1200" spc="-26" dirty="0">
              <a:solidFill>
                <a:schemeClr val="lt1"/>
              </a:solidFill>
              <a:latin typeface="Calibri" panose="020F0502020204030204" pitchFamily="34" charset="0"/>
            </a:endParaRPr>
          </a:p>
        </p:txBody>
      </p:sp>
      <p:cxnSp>
        <p:nvCxnSpPr>
          <p:cNvPr id="9142" name="OTLSHAPE_TB_00000000000000000000000000000000_Separator1"/>
          <p:cNvCxnSpPr/>
          <p:nvPr>
            <p:custDataLst>
              <p:tags r:id="rId22"/>
            </p:custDataLst>
          </p:nvPr>
        </p:nvCxnSpPr>
        <p:spPr>
          <a:xfrm>
            <a:off x="2026851" y="3934093"/>
            <a:ext cx="0" cy="3048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44" name="OTLSHAPE_TB_00000000000000000000000000000000_Separator2"/>
          <p:cNvCxnSpPr/>
          <p:nvPr>
            <p:custDataLst>
              <p:tags r:id="rId23"/>
            </p:custDataLst>
          </p:nvPr>
        </p:nvCxnSpPr>
        <p:spPr>
          <a:xfrm>
            <a:off x="3044139" y="3934093"/>
            <a:ext cx="0" cy="3048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46" name="OTLSHAPE_TB_00000000000000000000000000000000_Separator3"/>
          <p:cNvCxnSpPr/>
          <p:nvPr>
            <p:custDataLst>
              <p:tags r:id="rId24"/>
            </p:custDataLst>
          </p:nvPr>
        </p:nvCxnSpPr>
        <p:spPr>
          <a:xfrm>
            <a:off x="4061425" y="3934093"/>
            <a:ext cx="0" cy="3048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48" name="OTLSHAPE_TB_00000000000000000000000000000000_Separator4"/>
          <p:cNvCxnSpPr/>
          <p:nvPr>
            <p:custDataLst>
              <p:tags r:id="rId25"/>
            </p:custDataLst>
          </p:nvPr>
        </p:nvCxnSpPr>
        <p:spPr>
          <a:xfrm>
            <a:off x="5078712" y="3934093"/>
            <a:ext cx="0" cy="3048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50" name="OTLSHAPE_TB_00000000000000000000000000000000_Separator5"/>
          <p:cNvCxnSpPr/>
          <p:nvPr>
            <p:custDataLst>
              <p:tags r:id="rId26"/>
            </p:custDataLst>
          </p:nvPr>
        </p:nvCxnSpPr>
        <p:spPr>
          <a:xfrm>
            <a:off x="6096000" y="3934093"/>
            <a:ext cx="0" cy="3048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52" name="OTLSHAPE_TB_00000000000000000000000000000000_Separator6"/>
          <p:cNvCxnSpPr/>
          <p:nvPr>
            <p:custDataLst>
              <p:tags r:id="rId27"/>
            </p:custDataLst>
          </p:nvPr>
        </p:nvCxnSpPr>
        <p:spPr>
          <a:xfrm>
            <a:off x="7113287" y="3934093"/>
            <a:ext cx="0" cy="3048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 name="OTLSHAPE_TB_00000000000000000000000000000000_Separator7">
            <a:extLst>
              <a:ext uri="{FF2B5EF4-FFF2-40B4-BE49-F238E27FC236}">
                <a16:creationId xmlns:a16="http://schemas.microsoft.com/office/drawing/2014/main" id="{F817A6A3-60A9-4210-A807-F0B9F645AFB3}"/>
              </a:ext>
            </a:extLst>
          </p:cNvPr>
          <p:cNvCxnSpPr/>
          <p:nvPr>
            <p:custDataLst>
              <p:tags r:id="rId28"/>
            </p:custDataLst>
          </p:nvPr>
        </p:nvCxnSpPr>
        <p:spPr>
          <a:xfrm>
            <a:off x="8130573" y="3934093"/>
            <a:ext cx="0" cy="3048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OTLSHAPE_TB_00000000000000000000000000000000_Separator8">
            <a:extLst>
              <a:ext uri="{FF2B5EF4-FFF2-40B4-BE49-F238E27FC236}">
                <a16:creationId xmlns:a16="http://schemas.microsoft.com/office/drawing/2014/main" id="{5B94933E-6277-4F53-AC63-FD2CAD990B13}"/>
              </a:ext>
            </a:extLst>
          </p:cNvPr>
          <p:cNvCxnSpPr/>
          <p:nvPr>
            <p:custDataLst>
              <p:tags r:id="rId29"/>
            </p:custDataLst>
          </p:nvPr>
        </p:nvCxnSpPr>
        <p:spPr>
          <a:xfrm>
            <a:off x="9147861" y="3934093"/>
            <a:ext cx="0" cy="3048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OTLSHAPE_TB_00000000000000000000000000000000_Separator9">
            <a:extLst>
              <a:ext uri="{FF2B5EF4-FFF2-40B4-BE49-F238E27FC236}">
                <a16:creationId xmlns:a16="http://schemas.microsoft.com/office/drawing/2014/main" id="{FD4B731F-2C20-455B-B031-31293312B9D2}"/>
              </a:ext>
            </a:extLst>
          </p:cNvPr>
          <p:cNvCxnSpPr/>
          <p:nvPr>
            <p:custDataLst>
              <p:tags r:id="rId30"/>
            </p:custDataLst>
          </p:nvPr>
        </p:nvCxnSpPr>
        <p:spPr>
          <a:xfrm>
            <a:off x="10165148" y="3934093"/>
            <a:ext cx="0" cy="3048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63" name="OTLSHAPE_M_9dd8ed9b66fc40c7b9eaa6cd4eb05791_Shape"/>
          <p:cNvSpPr/>
          <p:nvPr>
            <p:custDataLst>
              <p:tags r:id="rId31"/>
            </p:custDataLst>
          </p:nvPr>
        </p:nvSpPr>
        <p:spPr>
          <a:xfrm>
            <a:off x="5467867" y="3781693"/>
            <a:ext cx="228600" cy="254000"/>
          </a:xfrm>
          <a:prstGeom prst="star8">
            <a:avLst/>
          </a:prstGeom>
          <a:solidFill>
            <a:srgbClr val="79B22E"/>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66" name="OTLSHAPE_M_1d7b7de7569441ed84fdf40a3d51215e_Shape"/>
          <p:cNvSpPr/>
          <p:nvPr>
            <p:custDataLst>
              <p:tags r:id="rId32"/>
            </p:custDataLst>
          </p:nvPr>
        </p:nvSpPr>
        <p:spPr>
          <a:xfrm>
            <a:off x="1269192" y="3724605"/>
            <a:ext cx="228600" cy="254000"/>
          </a:xfrm>
          <a:prstGeom prst="rect">
            <a:avLst/>
          </a:prstGeom>
          <a:solidFill>
            <a:srgbClr val="96D64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78" name="OTLSHAPE_M_0018691af88d4838b3ec2d1256b9eee5_Shape"/>
          <p:cNvSpPr/>
          <p:nvPr>
            <p:custDataLst>
              <p:tags r:id="rId33"/>
            </p:custDataLst>
          </p:nvPr>
        </p:nvSpPr>
        <p:spPr>
          <a:xfrm>
            <a:off x="10813647" y="3695613"/>
            <a:ext cx="228600" cy="254000"/>
          </a:xfrm>
          <a:prstGeom prst="star8">
            <a:avLst/>
          </a:prstGeom>
          <a:solidFill>
            <a:srgbClr val="81BB34"/>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81" name="OTLSHAPE_M_253040c35f8c4fc98c7ea5b40964b442_Shape"/>
          <p:cNvSpPr/>
          <p:nvPr>
            <p:custDataLst>
              <p:tags r:id="rId34"/>
            </p:custDataLst>
          </p:nvPr>
        </p:nvSpPr>
        <p:spPr>
          <a:xfrm>
            <a:off x="3071622" y="3705493"/>
            <a:ext cx="629350" cy="254000"/>
          </a:xfrm>
          <a:prstGeom prst="rect">
            <a:avLst/>
          </a:prstGeom>
          <a:solidFill>
            <a:srgbClr val="BA621E"/>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84" name="OTLSHAPE_M_594ec6d080e74e7983f725f633ba7fc7_Shape"/>
          <p:cNvSpPr/>
          <p:nvPr>
            <p:custDataLst>
              <p:tags r:id="rId35"/>
            </p:custDataLst>
          </p:nvPr>
        </p:nvSpPr>
        <p:spPr>
          <a:xfrm>
            <a:off x="3695518" y="3705493"/>
            <a:ext cx="345094" cy="260350"/>
          </a:xfrm>
          <a:prstGeom prst="rect">
            <a:avLst/>
          </a:prstGeom>
          <a:solidFill>
            <a:srgbClr val="96D64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87" name="OTLSHAPE_M_250ea2be05854b80bcdbec07faaa2d69_Shape"/>
          <p:cNvSpPr/>
          <p:nvPr>
            <p:custDataLst>
              <p:tags r:id="rId36"/>
            </p:custDataLst>
          </p:nvPr>
        </p:nvSpPr>
        <p:spPr>
          <a:xfrm>
            <a:off x="8574703" y="3735843"/>
            <a:ext cx="228600" cy="254000"/>
          </a:xfrm>
          <a:prstGeom prst="triangle">
            <a:avLst/>
          </a:prstGeom>
          <a:solidFill>
            <a:srgbClr val="96D642"/>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62" name="OTLSHAPE_M_9dd8ed9b66fc40c7b9eaa6cd4eb05791_Date"/>
          <p:cNvSpPr txBox="1"/>
          <p:nvPr>
            <p:custDataLst>
              <p:tags r:id="rId37"/>
            </p:custDataLst>
          </p:nvPr>
        </p:nvSpPr>
        <p:spPr>
          <a:xfrm>
            <a:off x="5138752" y="2914397"/>
            <a:ext cx="899509" cy="153888"/>
          </a:xfrm>
          <a:prstGeom prst="rect">
            <a:avLst/>
          </a:prstGeom>
          <a:noFill/>
        </p:spPr>
        <p:txBody>
          <a:bodyPr vert="horz" wrap="square" lIns="0" tIns="0" rIns="0" bIns="0" rtlCol="0" anchor="ctr" anchorCtr="0">
            <a:spAutoFit/>
          </a:bodyPr>
          <a:lstStyle/>
          <a:p>
            <a:pPr algn="ctr"/>
            <a:r>
              <a:rPr lang="en-GB" sz="1000" spc="-6" dirty="0" smtClean="0">
                <a:solidFill>
                  <a:srgbClr val="6BA51F"/>
                </a:solidFill>
                <a:latin typeface="Calibri" panose="020F0502020204030204" pitchFamily="34" charset="0"/>
              </a:rPr>
              <a:t>Sep 01</a:t>
            </a:r>
            <a:endParaRPr lang="en-GB" sz="1000" spc="-6" dirty="0">
              <a:solidFill>
                <a:srgbClr val="6BA51F"/>
              </a:solidFill>
              <a:latin typeface="Calibri" panose="020F0502020204030204" pitchFamily="34" charset="0"/>
            </a:endParaRPr>
          </a:p>
        </p:txBody>
      </p:sp>
      <p:sp>
        <p:nvSpPr>
          <p:cNvPr id="9164" name="OTLSHAPE_M_1d7b7de7569441ed84fdf40a3d51215e_Title"/>
          <p:cNvSpPr txBox="1"/>
          <p:nvPr>
            <p:custDataLst>
              <p:tags r:id="rId38"/>
            </p:custDataLst>
          </p:nvPr>
        </p:nvSpPr>
        <p:spPr>
          <a:xfrm>
            <a:off x="517275" y="4463437"/>
            <a:ext cx="1257300" cy="170519"/>
          </a:xfrm>
          <a:prstGeom prst="rect">
            <a:avLst/>
          </a:prstGeom>
          <a:noFill/>
        </p:spPr>
        <p:txBody>
          <a:bodyPr vert="horz" wrap="square" lIns="0" tIns="0" rIns="0" bIns="0" rtlCol="0" anchor="ctr" anchorCtr="0">
            <a:noAutofit/>
          </a:bodyPr>
          <a:lstStyle/>
          <a:p>
            <a:r>
              <a:rPr lang="en-GB" sz="1100" b="1" spc="-6" dirty="0" err="1" smtClean="0">
                <a:solidFill>
                  <a:srgbClr val="624332"/>
                </a:solidFill>
                <a:latin typeface="Calibri" panose="020F0502020204030204" pitchFamily="34" charset="0"/>
              </a:rPr>
              <a:t>Evénement</a:t>
            </a:r>
            <a:r>
              <a:rPr lang="en-GB" sz="1100" b="1" spc="-6" dirty="0" smtClean="0">
                <a:solidFill>
                  <a:srgbClr val="624332"/>
                </a:solidFill>
                <a:latin typeface="Calibri" panose="020F0502020204030204" pitchFamily="34" charset="0"/>
              </a:rPr>
              <a:t> </a:t>
            </a:r>
            <a:r>
              <a:rPr lang="en-GB" sz="1100" b="1" spc="-6" dirty="0" err="1" smtClean="0">
                <a:solidFill>
                  <a:srgbClr val="624332"/>
                </a:solidFill>
                <a:latin typeface="Calibri" panose="020F0502020204030204" pitchFamily="34" charset="0"/>
              </a:rPr>
              <a:t>sportif</a:t>
            </a:r>
            <a:endParaRPr lang="en-GB" sz="1100" b="1" spc="-6" dirty="0">
              <a:solidFill>
                <a:srgbClr val="624332"/>
              </a:solidFill>
              <a:latin typeface="Calibri" panose="020F0502020204030204" pitchFamily="34" charset="0"/>
            </a:endParaRPr>
          </a:p>
        </p:txBody>
      </p:sp>
      <p:sp>
        <p:nvSpPr>
          <p:cNvPr id="9165" name="OTLSHAPE_M_1d7b7de7569441ed84fdf40a3d51215e_Date"/>
          <p:cNvSpPr txBox="1"/>
          <p:nvPr>
            <p:custDataLst>
              <p:tags r:id="rId39"/>
            </p:custDataLst>
          </p:nvPr>
        </p:nvSpPr>
        <p:spPr>
          <a:xfrm>
            <a:off x="1199342" y="3451639"/>
            <a:ext cx="368300" cy="155025"/>
          </a:xfrm>
          <a:prstGeom prst="rect">
            <a:avLst/>
          </a:prstGeom>
          <a:noFill/>
        </p:spPr>
        <p:txBody>
          <a:bodyPr vert="horz" wrap="square" lIns="0" tIns="0" rIns="0" bIns="0" rtlCol="0" anchor="ctr" anchorCtr="0">
            <a:spAutoFit/>
          </a:bodyPr>
          <a:lstStyle/>
          <a:p>
            <a:pPr algn="ctr"/>
            <a:r>
              <a:rPr lang="en-GB" sz="1000" spc="-6" dirty="0" smtClean="0">
                <a:solidFill>
                  <a:srgbClr val="6BA51F"/>
                </a:solidFill>
                <a:latin typeface="Calibri" panose="020F0502020204030204" pitchFamily="34" charset="0"/>
              </a:rPr>
              <a:t>July</a:t>
            </a:r>
            <a:endParaRPr lang="en-GB" sz="1000" spc="-6" dirty="0">
              <a:solidFill>
                <a:srgbClr val="6BA51F"/>
              </a:solidFill>
              <a:latin typeface="Calibri" panose="020F0502020204030204" pitchFamily="34" charset="0"/>
            </a:endParaRPr>
          </a:p>
        </p:txBody>
      </p:sp>
      <p:sp>
        <p:nvSpPr>
          <p:cNvPr id="9167" name="OTLSHAPE_M_683ca16ec00d46a181a7b06be6420d7d_Title"/>
          <p:cNvSpPr txBox="1"/>
          <p:nvPr>
            <p:custDataLst>
              <p:tags r:id="rId40"/>
            </p:custDataLst>
          </p:nvPr>
        </p:nvSpPr>
        <p:spPr>
          <a:xfrm>
            <a:off x="2674809" y="2942111"/>
            <a:ext cx="1041400" cy="341037"/>
          </a:xfrm>
          <a:prstGeom prst="rect">
            <a:avLst/>
          </a:prstGeom>
          <a:noFill/>
        </p:spPr>
        <p:txBody>
          <a:bodyPr vert="horz" wrap="square" lIns="0" tIns="0" rIns="0" bIns="0" rtlCol="0" anchor="ctr" anchorCtr="0">
            <a:noAutofit/>
          </a:bodyPr>
          <a:lstStyle/>
          <a:p>
            <a:pPr algn="ctr"/>
            <a:r>
              <a:rPr lang="en-GB" sz="1100" b="1" spc="-4" dirty="0">
                <a:solidFill>
                  <a:srgbClr val="624332"/>
                </a:solidFill>
                <a:latin typeface="Calibri" panose="020F0502020204030204" pitchFamily="34" charset="0"/>
              </a:rPr>
              <a:t>J</a:t>
            </a:r>
            <a:r>
              <a:rPr lang="en-GB" sz="1100" b="1" spc="-4" dirty="0" smtClean="0">
                <a:solidFill>
                  <a:srgbClr val="624332"/>
                </a:solidFill>
                <a:latin typeface="Calibri" panose="020F0502020204030204" pitchFamily="34" charset="0"/>
              </a:rPr>
              <a:t>our </a:t>
            </a:r>
          </a:p>
          <a:p>
            <a:pPr algn="ctr"/>
            <a:r>
              <a:rPr lang="en-GB" sz="1100" b="1" spc="-4" dirty="0" err="1" smtClean="0">
                <a:solidFill>
                  <a:srgbClr val="624332"/>
                </a:solidFill>
                <a:latin typeface="Calibri" panose="020F0502020204030204" pitchFamily="34" charset="0"/>
              </a:rPr>
              <a:t>ouvré</a:t>
            </a:r>
            <a:endParaRPr lang="en-GB" sz="1100" b="1" spc="-4" dirty="0">
              <a:solidFill>
                <a:srgbClr val="624332"/>
              </a:solidFill>
              <a:latin typeface="Calibri" panose="020F0502020204030204" pitchFamily="34" charset="0"/>
            </a:endParaRPr>
          </a:p>
        </p:txBody>
      </p:sp>
      <p:sp>
        <p:nvSpPr>
          <p:cNvPr id="9185" name="OTLSHAPE_M_250ea2be05854b80bcdbec07faaa2d69_Title"/>
          <p:cNvSpPr txBox="1"/>
          <p:nvPr>
            <p:custDataLst>
              <p:tags r:id="rId41"/>
            </p:custDataLst>
          </p:nvPr>
        </p:nvSpPr>
        <p:spPr>
          <a:xfrm>
            <a:off x="7895811" y="3243724"/>
            <a:ext cx="1473200" cy="341037"/>
          </a:xfrm>
          <a:prstGeom prst="rect">
            <a:avLst/>
          </a:prstGeom>
          <a:noFill/>
        </p:spPr>
        <p:txBody>
          <a:bodyPr vert="horz" wrap="square" lIns="0" tIns="0" rIns="0" bIns="0" rtlCol="0" anchor="ctr" anchorCtr="0">
            <a:noAutofit/>
          </a:bodyPr>
          <a:lstStyle/>
          <a:p>
            <a:r>
              <a:rPr lang="en-GB" sz="1100" b="1" dirty="0" err="1" smtClean="0">
                <a:solidFill>
                  <a:srgbClr val="624332"/>
                </a:solidFill>
                <a:latin typeface="Calibri" panose="020F0502020204030204" pitchFamily="34" charset="0"/>
              </a:rPr>
              <a:t>Démarrage</a:t>
            </a:r>
            <a:r>
              <a:rPr lang="en-GB" sz="1100" b="1" dirty="0" smtClean="0">
                <a:solidFill>
                  <a:srgbClr val="624332"/>
                </a:solidFill>
                <a:latin typeface="Calibri" panose="020F0502020204030204" pitchFamily="34" charset="0"/>
              </a:rPr>
              <a:t> </a:t>
            </a:r>
            <a:r>
              <a:rPr lang="en-GB" sz="1100" b="1" dirty="0" err="1" smtClean="0">
                <a:solidFill>
                  <a:srgbClr val="624332"/>
                </a:solidFill>
                <a:latin typeface="Calibri" panose="020F0502020204030204" pitchFamily="34" charset="0"/>
              </a:rPr>
              <a:t>chauffage</a:t>
            </a:r>
            <a:r>
              <a:rPr lang="en-GB" sz="1100" b="1" dirty="0" smtClean="0">
                <a:solidFill>
                  <a:srgbClr val="624332"/>
                </a:solidFill>
                <a:latin typeface="Calibri" panose="020F0502020204030204" pitchFamily="34" charset="0"/>
              </a:rPr>
              <a:t> </a:t>
            </a:r>
            <a:r>
              <a:rPr lang="en-GB" sz="1100" b="1" dirty="0" err="1" smtClean="0">
                <a:solidFill>
                  <a:srgbClr val="624332"/>
                </a:solidFill>
                <a:latin typeface="Calibri" panose="020F0502020204030204" pitchFamily="34" charset="0"/>
              </a:rPr>
              <a:t>collectif</a:t>
            </a:r>
            <a:endParaRPr lang="en-GB" sz="1100" b="1" dirty="0">
              <a:solidFill>
                <a:srgbClr val="624332"/>
              </a:solidFill>
              <a:latin typeface="Calibri" panose="020F0502020204030204" pitchFamily="34" charset="0"/>
            </a:endParaRPr>
          </a:p>
        </p:txBody>
      </p:sp>
      <p:pic>
        <p:nvPicPr>
          <p:cNvPr id="8" name="Image 7"/>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596103" y="137197"/>
            <a:ext cx="3366892" cy="1891071"/>
          </a:xfrm>
          <a:prstGeom prst="rect">
            <a:avLst/>
          </a:prstGeom>
        </p:spPr>
      </p:pic>
      <p:pic>
        <p:nvPicPr>
          <p:cNvPr id="62" name="Image 61" descr="Une image contenant personne, herbe, extérieur, homme&#10;&#10;Description générée automatiquement">
            <a:extLst>
              <a:ext uri="{FF2B5EF4-FFF2-40B4-BE49-F238E27FC236}">
                <a16:creationId xmlns:a16="http://schemas.microsoft.com/office/drawing/2014/main" id="{5613C7F8-4D15-4054-A897-50A3183B3DDD}"/>
              </a:ext>
            </a:extLst>
          </p:cNvPr>
          <p:cNvPicPr>
            <a:picLocks noChangeAspect="1"/>
          </p:cNvPicPr>
          <p:nvPr/>
        </p:nvPicPr>
        <p:blipFill rotWithShape="1">
          <a:blip r:embed="rId46" cstate="print">
            <a:extLst>
              <a:ext uri="{28A0092B-C50C-407E-A947-70E740481C1C}">
                <a14:useLocalDpi xmlns:a14="http://schemas.microsoft.com/office/drawing/2010/main" val="0"/>
              </a:ext>
            </a:extLst>
          </a:blip>
          <a:srcRect l="4899" r="3329" b="3"/>
          <a:stretch/>
        </p:blipFill>
        <p:spPr>
          <a:xfrm>
            <a:off x="4124927" y="4313226"/>
            <a:ext cx="1423851" cy="2117426"/>
          </a:xfrm>
          <a:prstGeom prst="rect">
            <a:avLst/>
          </a:prstGeom>
        </p:spPr>
      </p:pic>
      <p:pic>
        <p:nvPicPr>
          <p:cNvPr id="63" name="Image 62" descr="Une image contenant intérieur, vivant, assis, pièce&#10;&#10;Description générée automatiquement">
            <a:extLst>
              <a:ext uri="{FF2B5EF4-FFF2-40B4-BE49-F238E27FC236}">
                <a16:creationId xmlns:a16="http://schemas.microsoft.com/office/drawing/2014/main" id="{208AEA55-93CC-40CF-BB0A-5BAC40EDCF69}"/>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l="4331" r="1" b="1"/>
          <a:stretch/>
        </p:blipFill>
        <p:spPr>
          <a:xfrm>
            <a:off x="322717" y="1847629"/>
            <a:ext cx="1851527" cy="1567631"/>
          </a:xfrm>
          <a:prstGeom prst="rect">
            <a:avLst/>
          </a:prstGeom>
          <a:scene3d>
            <a:camera prst="perspectiveRelaxed">
              <a:rot lat="19800000" lon="1200000" rev="20820000"/>
            </a:camera>
            <a:lightRig rig="threePt" dir="t"/>
          </a:scene3d>
          <a:sp3d contourW="6350" prstMaterial="matte">
            <a:bevelT w="101600" h="101600"/>
            <a:contourClr>
              <a:srgbClr val="969696"/>
            </a:contourClr>
          </a:sp3d>
        </p:spPr>
      </p:pic>
      <p:sp>
        <p:nvSpPr>
          <p:cNvPr id="65" name="OTLSHAPE_M_683ca16ec00d46a181a7b06be6420d7d_Title"/>
          <p:cNvSpPr txBox="1"/>
          <p:nvPr>
            <p:custDataLst>
              <p:tags r:id="rId42"/>
            </p:custDataLst>
          </p:nvPr>
        </p:nvSpPr>
        <p:spPr>
          <a:xfrm>
            <a:off x="3476257" y="2936266"/>
            <a:ext cx="1041400" cy="341037"/>
          </a:xfrm>
          <a:prstGeom prst="rect">
            <a:avLst/>
          </a:prstGeom>
          <a:noFill/>
        </p:spPr>
        <p:txBody>
          <a:bodyPr vert="horz" wrap="square" lIns="0" tIns="0" rIns="0" bIns="0" rtlCol="0" anchor="ctr" anchorCtr="0">
            <a:noAutofit/>
          </a:bodyPr>
          <a:lstStyle/>
          <a:p>
            <a:pPr algn="ctr"/>
            <a:r>
              <a:rPr lang="en-GB" sz="1100" b="1" spc="-4" dirty="0">
                <a:solidFill>
                  <a:srgbClr val="624332"/>
                </a:solidFill>
                <a:latin typeface="Calibri" panose="020F0502020204030204" pitchFamily="34" charset="0"/>
              </a:rPr>
              <a:t>J</a:t>
            </a:r>
            <a:r>
              <a:rPr lang="en-GB" sz="1100" b="1" spc="-4" dirty="0" smtClean="0">
                <a:solidFill>
                  <a:srgbClr val="624332"/>
                </a:solidFill>
                <a:latin typeface="Calibri" panose="020F0502020204030204" pitchFamily="34" charset="0"/>
              </a:rPr>
              <a:t>our non </a:t>
            </a:r>
          </a:p>
          <a:p>
            <a:pPr algn="ctr"/>
            <a:r>
              <a:rPr lang="en-GB" sz="1100" b="1" spc="-4" dirty="0" err="1" smtClean="0">
                <a:solidFill>
                  <a:srgbClr val="624332"/>
                </a:solidFill>
                <a:latin typeface="Calibri" panose="020F0502020204030204" pitchFamily="34" charset="0"/>
              </a:rPr>
              <a:t>ouvré</a:t>
            </a:r>
            <a:endParaRPr lang="en-GB" sz="1100" b="1" spc="-4" dirty="0">
              <a:solidFill>
                <a:srgbClr val="624332"/>
              </a:solidFill>
              <a:latin typeface="Calibri" panose="020F0502020204030204" pitchFamily="34" charset="0"/>
            </a:endParaRPr>
          </a:p>
        </p:txBody>
      </p:sp>
      <p:pic>
        <p:nvPicPr>
          <p:cNvPr id="68" name="Image 67">
            <a:extLst>
              <a:ext uri="{FF2B5EF4-FFF2-40B4-BE49-F238E27FC236}">
                <a16:creationId xmlns:a16="http://schemas.microsoft.com/office/drawing/2014/main" id="{420581EB-4C99-4624-81F2-77C43FA35E02}"/>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t="31508" r="1" b="14070"/>
          <a:stretch/>
        </p:blipFill>
        <p:spPr>
          <a:xfrm>
            <a:off x="6244936" y="2129537"/>
            <a:ext cx="1789298" cy="1006493"/>
          </a:xfrm>
          <a:prstGeom prst="rect">
            <a:avLst/>
          </a:prstGeom>
        </p:spPr>
      </p:pic>
      <p:sp>
        <p:nvSpPr>
          <p:cNvPr id="69" name="OTLSHAPE_M_9dd8ed9b66fc40c7b9eaa6cd4eb05791_Date"/>
          <p:cNvSpPr txBox="1"/>
          <p:nvPr>
            <p:custDataLst>
              <p:tags r:id="rId43"/>
            </p:custDataLst>
          </p:nvPr>
        </p:nvSpPr>
        <p:spPr>
          <a:xfrm>
            <a:off x="8197205" y="3530874"/>
            <a:ext cx="899509" cy="153888"/>
          </a:xfrm>
          <a:prstGeom prst="rect">
            <a:avLst/>
          </a:prstGeom>
          <a:noFill/>
        </p:spPr>
        <p:txBody>
          <a:bodyPr vert="horz" wrap="square" lIns="0" tIns="0" rIns="0" bIns="0" rtlCol="0" anchor="ctr" anchorCtr="0">
            <a:spAutoFit/>
          </a:bodyPr>
          <a:lstStyle/>
          <a:p>
            <a:pPr algn="ctr"/>
            <a:r>
              <a:rPr lang="en-GB" sz="1000" spc="-6" dirty="0" smtClean="0">
                <a:solidFill>
                  <a:srgbClr val="6BA51F"/>
                </a:solidFill>
                <a:latin typeface="Calibri" panose="020F0502020204030204" pitchFamily="34" charset="0"/>
              </a:rPr>
              <a:t>Oct 15</a:t>
            </a:r>
            <a:endParaRPr lang="en-GB" sz="1000" spc="-6" dirty="0">
              <a:solidFill>
                <a:srgbClr val="6BA51F"/>
              </a:solidFill>
              <a:latin typeface="Calibri" panose="020F0502020204030204" pitchFamily="34" charset="0"/>
            </a:endParaRPr>
          </a:p>
        </p:txBody>
      </p:sp>
      <p:sp>
        <p:nvSpPr>
          <p:cNvPr id="70" name="Titre 1"/>
          <p:cNvSpPr>
            <a:spLocks noGrp="1"/>
          </p:cNvSpPr>
          <p:nvPr>
            <p:ph type="title"/>
          </p:nvPr>
        </p:nvSpPr>
        <p:spPr>
          <a:xfrm>
            <a:off x="838200" y="365125"/>
            <a:ext cx="10515600" cy="1325563"/>
          </a:xfrm>
        </p:spPr>
        <p:txBody>
          <a:bodyPr/>
          <a:lstStyle/>
          <a:p>
            <a:r>
              <a:rPr lang="fr-FR" dirty="0" smtClean="0"/>
              <a:t>Equation temporelle</a:t>
            </a:r>
            <a:endParaRPr lang="fr-FR" dirty="0"/>
          </a:p>
        </p:txBody>
      </p:sp>
      <p:sp>
        <p:nvSpPr>
          <p:cNvPr id="11" name="ZoneTexte 10"/>
          <p:cNvSpPr txBox="1"/>
          <p:nvPr/>
        </p:nvSpPr>
        <p:spPr>
          <a:xfrm>
            <a:off x="6527887" y="4749806"/>
            <a:ext cx="5435108" cy="1477328"/>
          </a:xfrm>
          <a:prstGeom prst="rect">
            <a:avLst/>
          </a:prstGeom>
          <a:noFill/>
        </p:spPr>
        <p:txBody>
          <a:bodyPr wrap="square" rtlCol="0">
            <a:spAutoFit/>
          </a:bodyPr>
          <a:lstStyle/>
          <a:p>
            <a:r>
              <a:rPr lang="fr-FR" dirty="0" smtClean="0"/>
              <a:t>Consommation énergétique rythmée par  :</a:t>
            </a:r>
          </a:p>
          <a:p>
            <a:pPr marL="285750" indent="-285750">
              <a:buFont typeface="Arial" panose="020B0604020202020204" pitchFamily="34" charset="0"/>
              <a:buChar char="•"/>
            </a:pPr>
            <a:r>
              <a:rPr lang="fr-FR" dirty="0" smtClean="0"/>
              <a:t>Le mode de vie</a:t>
            </a:r>
          </a:p>
          <a:p>
            <a:pPr marL="285750" indent="-285750">
              <a:buFont typeface="Arial" panose="020B0604020202020204" pitchFamily="34" charset="0"/>
              <a:buChar char="•"/>
            </a:pPr>
            <a:r>
              <a:rPr lang="fr-FR" dirty="0" smtClean="0"/>
              <a:t>Les événements </a:t>
            </a:r>
            <a:r>
              <a:rPr lang="fr-FR" dirty="0" err="1" smtClean="0"/>
              <a:t>calandaires</a:t>
            </a:r>
            <a:endParaRPr lang="fr-FR" dirty="0" smtClean="0"/>
          </a:p>
          <a:p>
            <a:pPr marL="285750" indent="-285750">
              <a:buFont typeface="Arial" panose="020B0604020202020204" pitchFamily="34" charset="0"/>
              <a:buChar char="•"/>
            </a:pPr>
            <a:r>
              <a:rPr lang="fr-FR" dirty="0" smtClean="0"/>
              <a:t>Les régulations</a:t>
            </a:r>
            <a:endParaRPr lang="fr-FR" dirty="0"/>
          </a:p>
          <a:p>
            <a:pPr marL="285750" indent="-285750">
              <a:buFont typeface="Arial" panose="020B0604020202020204" pitchFamily="34" charset="0"/>
              <a:buChar char="•"/>
            </a:pPr>
            <a:r>
              <a:rPr lang="fr-FR" dirty="0" smtClean="0"/>
              <a:t>Les variations climatiques</a:t>
            </a:r>
          </a:p>
        </p:txBody>
      </p:sp>
    </p:spTree>
    <p:custDataLst>
      <p:tags r:id="rId1"/>
    </p:custDataLst>
    <p:extLst>
      <p:ext uri="{BB962C8B-B14F-4D97-AF65-F5344CB8AC3E}">
        <p14:creationId xmlns:p14="http://schemas.microsoft.com/office/powerpoint/2010/main" val="22959109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638A98B-4B4B-4607-B11F-7DCA0D7CCE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Light" panose="020F0502020204030204"/>
              <a:ea typeface="+mn-ea"/>
              <a:cs typeface="+mn-cs"/>
            </a:endParaRPr>
          </a:p>
        </p:txBody>
      </p:sp>
      <p:pic>
        <p:nvPicPr>
          <p:cNvPr id="4" name="Image 3">
            <a:extLst>
              <a:ext uri="{FF2B5EF4-FFF2-40B4-BE49-F238E27FC236}">
                <a16:creationId xmlns:a16="http://schemas.microsoft.com/office/drawing/2014/main" id="{957DB40E-8305-4B2C-B5E5-423639096A00}"/>
              </a:ext>
            </a:extLst>
          </p:cNvPr>
          <p:cNvPicPr>
            <a:picLocks noChangeAspect="1"/>
          </p:cNvPicPr>
          <p:nvPr/>
        </p:nvPicPr>
        <p:blipFill rotWithShape="1">
          <a:blip r:embed="rId2">
            <a:extLst>
              <a:ext uri="{28A0092B-C50C-407E-A947-70E740481C1C}">
                <a14:useLocalDpi xmlns:a14="http://schemas.microsoft.com/office/drawing/2010/main" val="0"/>
              </a:ext>
            </a:extLst>
          </a:blip>
          <a:srcRect l="8681" r="6937" b="1"/>
          <a:stretch/>
        </p:blipFill>
        <p:spPr>
          <a:xfrm>
            <a:off x="633999" y="640080"/>
            <a:ext cx="6275667" cy="5577840"/>
          </a:xfrm>
          <a:prstGeom prst="rect">
            <a:avLst/>
          </a:prstGeom>
        </p:spPr>
      </p:pic>
      <p:sp>
        <p:nvSpPr>
          <p:cNvPr id="18" name="Rectangle 17">
            <a:extLst>
              <a:ext uri="{FF2B5EF4-FFF2-40B4-BE49-F238E27FC236}">
                <a16:creationId xmlns:a16="http://schemas.microsoft.com/office/drawing/2014/main" id="{8E3B9B0E-204E-4BFD-B58A-E71D9CDC37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43665" y="0"/>
            <a:ext cx="465455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ZoneTexte 6">
            <a:extLst>
              <a:ext uri="{FF2B5EF4-FFF2-40B4-BE49-F238E27FC236}">
                <a16:creationId xmlns:a16="http://schemas.microsoft.com/office/drawing/2014/main" id="{6C08BE41-06D1-43AE-95AE-6E7CAD6501A7}"/>
              </a:ext>
            </a:extLst>
          </p:cNvPr>
          <p:cNvSpPr txBox="1"/>
          <p:nvPr/>
        </p:nvSpPr>
        <p:spPr>
          <a:xfrm>
            <a:off x="8047939" y="284763"/>
            <a:ext cx="3659246" cy="2886145"/>
          </a:xfrm>
        </p:spPr>
        <p:txBody>
          <a:bodyPr vert="horz" lIns="91440" tIns="45720" rIns="91440" bIns="45720" rtlCol="0" anchor="b">
            <a:normAutofit lnSpcReduction="1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fr-FR" sz="4100" b="0" i="0" u="none" strike="noStrike" kern="1200" cap="none" spc="-50" normalizeH="0" baseline="0" noProof="0" dirty="0">
                <a:ln>
                  <a:noFill/>
                </a:ln>
                <a:solidFill>
                  <a:srgbClr val="FFFFFF"/>
                </a:solidFill>
                <a:effectLst/>
                <a:uLnTx/>
                <a:uFillTx/>
                <a:latin typeface="Bembo" panose="020F0302020204030204"/>
                <a:ea typeface="+mn-ea"/>
                <a:cs typeface="+mn-cs"/>
              </a:rPr>
              <a:t>Ce jour-là, était-ce un lundi ou un dimanche, ou  était-ce un jour ouvré ou férié ?</a:t>
            </a:r>
            <a:endParaRPr kumimoji="0" lang="en-US" sz="4100" b="0" i="0" u="none" strike="noStrike" kern="1200" cap="none" spc="-50" normalizeH="0" baseline="0" noProof="0" dirty="0">
              <a:ln>
                <a:noFill/>
              </a:ln>
              <a:solidFill>
                <a:srgbClr val="FFFFFF"/>
              </a:solidFill>
              <a:effectLst/>
              <a:uLnTx/>
              <a:uFillTx/>
              <a:latin typeface="Bembo" panose="020F0302020204030204"/>
              <a:ea typeface="+mn-ea"/>
              <a:cs typeface="+mn-cs"/>
            </a:endParaRPr>
          </a:p>
        </p:txBody>
      </p:sp>
      <p:cxnSp>
        <p:nvCxnSpPr>
          <p:cNvPr id="20" name="Straight Connector 19">
            <a:extLst>
              <a:ext uri="{FF2B5EF4-FFF2-40B4-BE49-F238E27FC236}">
                <a16:creationId xmlns:a16="http://schemas.microsoft.com/office/drawing/2014/main" id="{43F94007-F0C4-467F-8ED4-3E4844BFDA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87092"/>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Image 12" descr="Une image contenant texte&#10;&#10;Description générée automatiquement">
            <a:extLst>
              <a:ext uri="{FF2B5EF4-FFF2-40B4-BE49-F238E27FC236}">
                <a16:creationId xmlns:a16="http://schemas.microsoft.com/office/drawing/2014/main" id="{C3FB25A7-9693-476C-85A4-F204DE1BD3B5}"/>
              </a:ext>
            </a:extLst>
          </p:cNvPr>
          <p:cNvPicPr>
            <a:picLocks noChangeAspect="1"/>
          </p:cNvPicPr>
          <p:nvPr/>
        </p:nvPicPr>
        <p:blipFill rotWithShape="1">
          <a:blip r:embed="rId3">
            <a:extLst>
              <a:ext uri="{28A0092B-C50C-407E-A947-70E740481C1C}">
                <a14:useLocalDpi xmlns:a14="http://schemas.microsoft.com/office/drawing/2010/main" val="0"/>
              </a:ext>
            </a:extLst>
          </a:blip>
          <a:srcRect r="1" b="9180"/>
          <a:stretch/>
        </p:blipFill>
        <p:spPr>
          <a:xfrm>
            <a:off x="7543665" y="3733508"/>
            <a:ext cx="4645160" cy="3124487"/>
          </a:xfrm>
          <a:prstGeom prst="rect">
            <a:avLst/>
          </a:prstGeom>
        </p:spPr>
      </p:pic>
    </p:spTree>
    <p:extLst>
      <p:ext uri="{BB962C8B-B14F-4D97-AF65-F5344CB8AC3E}">
        <p14:creationId xmlns:p14="http://schemas.microsoft.com/office/powerpoint/2010/main" val="745528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prédiction de l’oracle</a:t>
            </a:r>
            <a:endParaRPr lang="fr-FR" dirty="0"/>
          </a:p>
        </p:txBody>
      </p:sp>
      <p:sp>
        <p:nvSpPr>
          <p:cNvPr id="3" name="Espace réservé du contenu 2"/>
          <p:cNvSpPr>
            <a:spLocks noGrp="1"/>
          </p:cNvSpPr>
          <p:nvPr>
            <p:ph idx="1"/>
          </p:nvPr>
        </p:nvSpPr>
        <p:spPr>
          <a:xfrm>
            <a:off x="838200" y="1825624"/>
            <a:ext cx="10515600" cy="4791075"/>
          </a:xfrm>
        </p:spPr>
        <p:txBody>
          <a:bodyPr/>
          <a:lstStyle/>
          <a:p>
            <a:r>
              <a:rPr lang="fr-FR" dirty="0" smtClean="0"/>
              <a:t>Brainstorming ARIMA/SARIMA, LSTM, </a:t>
            </a:r>
            <a:r>
              <a:rPr lang="fr-FR" dirty="0" err="1" smtClean="0"/>
              <a:t>Prophet</a:t>
            </a:r>
            <a:endParaRPr lang="fr-FR" dirty="0" smtClean="0"/>
          </a:p>
          <a:p>
            <a:r>
              <a:rPr lang="fr-FR" dirty="0" smtClean="0"/>
              <a:t>Pourquoi </a:t>
            </a:r>
            <a:r>
              <a:rPr lang="fr-FR" dirty="0" err="1" smtClean="0"/>
              <a:t>Prophet</a:t>
            </a:r>
            <a:endParaRPr lang="fr-FR" dirty="0" smtClean="0"/>
          </a:p>
          <a:p>
            <a:r>
              <a:rPr lang="fr-FR" dirty="0" smtClean="0"/>
              <a:t>Etape d’implémentation</a:t>
            </a:r>
          </a:p>
          <a:p>
            <a:pPr lvl="1"/>
            <a:r>
              <a:rPr lang="fr-FR" dirty="0" err="1" smtClean="0"/>
              <a:t>Dataset</a:t>
            </a:r>
            <a:r>
              <a:rPr lang="fr-FR" dirty="0" smtClean="0"/>
              <a:t> mis en forme pour </a:t>
            </a:r>
            <a:r>
              <a:rPr lang="fr-FR" dirty="0" err="1" smtClean="0"/>
              <a:t>prophet</a:t>
            </a:r>
            <a:endParaRPr lang="fr-FR" dirty="0" smtClean="0"/>
          </a:p>
          <a:p>
            <a:pPr lvl="1"/>
            <a:r>
              <a:rPr lang="fr-FR" dirty="0" smtClean="0"/>
              <a:t>Injection des saisonnalités</a:t>
            </a:r>
          </a:p>
          <a:p>
            <a:pPr lvl="1"/>
            <a:r>
              <a:rPr lang="fr-FR" dirty="0" smtClean="0"/>
              <a:t>Injection des </a:t>
            </a:r>
            <a:r>
              <a:rPr lang="fr-FR" dirty="0" err="1" smtClean="0"/>
              <a:t>régresseurs</a:t>
            </a:r>
            <a:endParaRPr lang="fr-FR" dirty="0" smtClean="0"/>
          </a:p>
          <a:p>
            <a:r>
              <a:rPr lang="fr-FR" dirty="0" smtClean="0"/>
              <a:t>Autres paramètres</a:t>
            </a:r>
          </a:p>
          <a:p>
            <a:pPr lvl="1"/>
            <a:r>
              <a:rPr lang="fr-FR" dirty="0" smtClean="0"/>
              <a:t>Coefficients de Fourier : 12 après essais</a:t>
            </a:r>
          </a:p>
          <a:p>
            <a:pPr lvl="1"/>
            <a:r>
              <a:rPr lang="fr-FR" dirty="0" err="1" smtClean="0"/>
              <a:t>Prior_scale</a:t>
            </a:r>
            <a:r>
              <a:rPr lang="fr-FR" dirty="0" smtClean="0"/>
              <a:t> : non testé</a:t>
            </a:r>
          </a:p>
          <a:p>
            <a:pPr lvl="1"/>
            <a:endParaRPr lang="fr-FR" dirty="0" smtClean="0"/>
          </a:p>
          <a:p>
            <a:pPr lvl="1"/>
            <a:endParaRPr lang="fr-FR" dirty="0"/>
          </a:p>
        </p:txBody>
      </p:sp>
      <p:sp>
        <p:nvSpPr>
          <p:cNvPr id="4" name="Rectangle 1"/>
          <p:cNvSpPr>
            <a:spLocks noChangeArrowheads="1"/>
          </p:cNvSpPr>
          <p:nvPr/>
        </p:nvSpPr>
        <p:spPr bwMode="auto">
          <a:xfrm>
            <a:off x="7350761" y="427741"/>
            <a:ext cx="490473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smtClean="0">
                <a:ln>
                  <a:noFill/>
                </a:ln>
                <a:solidFill>
                  <a:schemeClr val="tx1"/>
                </a:solidFill>
                <a:effectLst/>
                <a:latin typeface="Arial" panose="020B0604020202020204" pitchFamily="34" charset="0"/>
              </a:rPr>
              <a:t>Le verdict du passé est toujours le verdict d'un oracle. Vous ne le comprendrez que si vous êtes les architectes de l'avenir, les connaisseurs du présent.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smtClean="0">
                <a:ln>
                  <a:noFill/>
                </a:ln>
                <a:solidFill>
                  <a:schemeClr val="tx1"/>
                </a:solidFill>
                <a:effectLst/>
                <a:latin typeface="Arial" panose="020B0604020202020204" pitchFamily="34" charset="0"/>
              </a:rPr>
              <a:t>   </a:t>
            </a:r>
            <a:br>
              <a:rPr kumimoji="0" lang="fr-FR" altLang="fr-FR" sz="1200" b="0" i="0" u="none" strike="noStrike" cap="none" normalizeH="0" baseline="0" dirty="0" smtClean="0">
                <a:ln>
                  <a:noFill/>
                </a:ln>
                <a:solidFill>
                  <a:schemeClr val="tx1"/>
                </a:solidFill>
                <a:effectLst/>
                <a:latin typeface="Arial" panose="020B0604020202020204" pitchFamily="34" charset="0"/>
              </a:rPr>
            </a:br>
            <a:r>
              <a:rPr kumimoji="0" lang="fr-FR" altLang="fr-FR" sz="1200" b="0" i="1" u="none" strike="noStrike" cap="none" normalizeH="0" baseline="0" dirty="0" smtClean="0">
                <a:ln>
                  <a:noFill/>
                </a:ln>
                <a:solidFill>
                  <a:schemeClr val="tx1"/>
                </a:solidFill>
                <a:effectLst/>
                <a:latin typeface="Arial" panose="020B0604020202020204" pitchFamily="34" charset="0"/>
                <a:hlinkClick r:id="rId2" tooltip="Citations Friedrich Nietzsche"/>
              </a:rPr>
              <a:t>Friedrich Nietzsche</a:t>
            </a:r>
            <a:endParaRPr kumimoji="0" lang="fr-FR" altLang="fr-FR"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smtClean="0">
                <a:ln>
                  <a:noFill/>
                </a:ln>
                <a:solidFill>
                  <a:schemeClr val="tx1"/>
                </a:solidFill>
                <a:effectLst/>
                <a:latin typeface="Arial" panose="020B0604020202020204" pitchFamily="34" charset="0"/>
              </a:rPr>
              <a:t>Artiste, écrivain, Philosophe (1844 - 1900)</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2037" y="2597944"/>
            <a:ext cx="2143125" cy="2133600"/>
          </a:xfrm>
          <a:prstGeom prst="rect">
            <a:avLst/>
          </a:prstGeom>
        </p:spPr>
      </p:pic>
    </p:spTree>
    <p:extLst>
      <p:ext uri="{BB962C8B-B14F-4D97-AF65-F5344CB8AC3E}">
        <p14:creationId xmlns:p14="http://schemas.microsoft.com/office/powerpoint/2010/main" val="864448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Luke tel est ton destin, </a:t>
            </a:r>
            <a:r>
              <a:rPr lang="fr-FR" dirty="0" err="1" smtClean="0"/>
              <a:t>forecast</a:t>
            </a:r>
            <a:endParaRPr lang="fr-FR" dirty="0"/>
          </a:p>
        </p:txBody>
      </p:sp>
      <p:sp>
        <p:nvSpPr>
          <p:cNvPr id="3" name="Espace réservé du contenu 2"/>
          <p:cNvSpPr>
            <a:spLocks noGrp="1"/>
          </p:cNvSpPr>
          <p:nvPr>
            <p:ph idx="1"/>
          </p:nvPr>
        </p:nvSpPr>
        <p:spPr/>
        <p:txBody>
          <a:bodyPr/>
          <a:lstStyle/>
          <a:p>
            <a:r>
              <a:rPr lang="fr-FR" dirty="0" smtClean="0"/>
              <a:t>Prévision profile RES1 </a:t>
            </a:r>
          </a:p>
          <a:p>
            <a:r>
              <a:rPr lang="fr-FR" dirty="0" smtClean="0"/>
              <a:t>MAPE / RMSE</a:t>
            </a:r>
          </a:p>
          <a:p>
            <a:r>
              <a:rPr lang="fr-FR" dirty="0" smtClean="0"/>
              <a:t>Plot </a:t>
            </a:r>
            <a:r>
              <a:rPr lang="fr-FR" dirty="0" err="1" smtClean="0"/>
              <a:t>forecast</a:t>
            </a:r>
            <a:endParaRPr lang="fr-FR" dirty="0" smtClean="0"/>
          </a:p>
          <a:p>
            <a:r>
              <a:rPr lang="fr-FR" dirty="0" smtClean="0"/>
              <a:t>Plot trend/saisonnalité/</a:t>
            </a:r>
            <a:r>
              <a:rPr lang="fr-FR" dirty="0" err="1" smtClean="0"/>
              <a:t>regresseur</a:t>
            </a:r>
            <a:endParaRPr lang="fr-FR" dirty="0" smtClean="0"/>
          </a:p>
          <a:p>
            <a:r>
              <a:rPr lang="fr-FR" dirty="0" smtClean="0"/>
              <a:t>Plot </a:t>
            </a:r>
            <a:r>
              <a:rPr lang="fr-FR" dirty="0" err="1" smtClean="0"/>
              <a:t>corrélogramme</a:t>
            </a:r>
            <a:endParaRPr lang="fr-FR" dirty="0" smtClean="0"/>
          </a:p>
          <a:p>
            <a:endParaRPr lang="fr-FR" dirty="0"/>
          </a:p>
        </p:txBody>
      </p:sp>
    </p:spTree>
    <p:extLst>
      <p:ext uri="{BB962C8B-B14F-4D97-AF65-F5344CB8AC3E}">
        <p14:creationId xmlns:p14="http://schemas.microsoft.com/office/powerpoint/2010/main" val="3022360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9315" y="800498"/>
            <a:ext cx="5080000" cy="5080000"/>
          </a:xfrm>
          <a:prstGeom prst="rect">
            <a:avLst/>
          </a:prstGeom>
        </p:spPr>
      </p:pic>
      <p:sp>
        <p:nvSpPr>
          <p:cNvPr id="2" name="Titre 1"/>
          <p:cNvSpPr>
            <a:spLocks noGrp="1"/>
          </p:cNvSpPr>
          <p:nvPr>
            <p:ph type="title"/>
          </p:nvPr>
        </p:nvSpPr>
        <p:spPr/>
        <p:txBody>
          <a:bodyPr/>
          <a:lstStyle/>
          <a:p>
            <a:r>
              <a:rPr lang="fr-FR" dirty="0" smtClean="0"/>
              <a:t>Prédiction profile RES1_BASE</a:t>
            </a:r>
            <a:endParaRPr lang="fr-FR" dirty="0"/>
          </a:p>
        </p:txBody>
      </p:sp>
      <p:pic>
        <p:nvPicPr>
          <p:cNvPr id="4" name="Espace réservé du contenu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9435" y="1690688"/>
            <a:ext cx="4775465" cy="3299619"/>
          </a:xfrm>
        </p:spPr>
      </p:pic>
      <p:sp>
        <p:nvSpPr>
          <p:cNvPr id="6" name="Rectangle 5"/>
          <p:cNvSpPr/>
          <p:nvPr/>
        </p:nvSpPr>
        <p:spPr>
          <a:xfrm>
            <a:off x="4464050" y="2737644"/>
            <a:ext cx="120650" cy="977900"/>
          </a:xfrm>
          <a:prstGeom prst="rect">
            <a:avLst/>
          </a:prstGeom>
          <a:solidFill>
            <a:srgbClr val="FF99CC">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p:cNvCxnSpPr/>
          <p:nvPr/>
        </p:nvCxnSpPr>
        <p:spPr>
          <a:xfrm flipV="1">
            <a:off x="4584700" y="1409700"/>
            <a:ext cx="2419350" cy="134461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4584700" y="3715544"/>
            <a:ext cx="2419350" cy="150415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0" name="Rectangle 1"/>
          <p:cNvSpPr>
            <a:spLocks noChangeArrowheads="1"/>
          </p:cNvSpPr>
          <p:nvPr/>
        </p:nvSpPr>
        <p:spPr bwMode="auto">
          <a:xfrm>
            <a:off x="8153533" y="1490633"/>
            <a:ext cx="1873250" cy="400110"/>
          </a:xfrm>
          <a:prstGeom prst="rect">
            <a:avLst/>
          </a:prstGeom>
          <a:noFill/>
          <a:ln w="952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chemeClr val="tx1"/>
                </a:solidFill>
                <a:effectLst/>
                <a:latin typeface="Arial Unicode MS"/>
              </a:rPr>
              <a:t>RMSE 0.13</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chemeClr val="tx1"/>
                </a:solidFill>
                <a:effectLst/>
                <a:latin typeface="Arial Unicode MS"/>
              </a:rPr>
              <a:t>MAPE 12.18%</a:t>
            </a:r>
            <a:r>
              <a:rPr kumimoji="0" lang="fr-FR" altLang="fr-FR" sz="600" b="0" i="0" u="none" strike="noStrike" cap="none" normalizeH="0" baseline="0" dirty="0" smtClean="0">
                <a:ln>
                  <a:noFill/>
                </a:ln>
                <a:solidFill>
                  <a:schemeClr val="tx1"/>
                </a:solidFill>
                <a:effectLst/>
              </a:rPr>
              <a:t> </a:t>
            </a: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203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 aller plus loin</a:t>
            </a:r>
            <a:endParaRPr lang="fr-FR" dirty="0"/>
          </a:p>
        </p:txBody>
      </p:sp>
      <p:sp>
        <p:nvSpPr>
          <p:cNvPr id="3" name="Espace réservé du contenu 2"/>
          <p:cNvSpPr>
            <a:spLocks noGrp="1"/>
          </p:cNvSpPr>
          <p:nvPr>
            <p:ph idx="1"/>
          </p:nvPr>
        </p:nvSpPr>
        <p:spPr/>
        <p:txBody>
          <a:bodyPr/>
          <a:lstStyle/>
          <a:p>
            <a:r>
              <a:rPr lang="fr-FR" dirty="0" err="1" smtClean="0"/>
              <a:t>Amelioration</a:t>
            </a:r>
            <a:r>
              <a:rPr lang="fr-FR" dirty="0" smtClean="0"/>
              <a:t> </a:t>
            </a:r>
            <a:r>
              <a:rPr lang="fr-FR" dirty="0" err="1" smtClean="0"/>
              <a:t>Prophet</a:t>
            </a:r>
            <a:r>
              <a:rPr lang="fr-FR" dirty="0" smtClean="0"/>
              <a:t> </a:t>
            </a:r>
          </a:p>
          <a:p>
            <a:pPr lvl="1"/>
            <a:r>
              <a:rPr lang="fr-FR" dirty="0" smtClean="0"/>
              <a:t>Affiner la gestion des </a:t>
            </a:r>
            <a:r>
              <a:rPr lang="fr-FR" dirty="0" err="1" smtClean="0"/>
              <a:t>régresseurs</a:t>
            </a:r>
            <a:r>
              <a:rPr lang="fr-FR" dirty="0" smtClean="0"/>
              <a:t> et des saisonnalités</a:t>
            </a:r>
          </a:p>
          <a:p>
            <a:pPr lvl="1"/>
            <a:r>
              <a:rPr lang="fr-FR" dirty="0" smtClean="0"/>
              <a:t>Utilisation du paramètre </a:t>
            </a:r>
            <a:r>
              <a:rPr lang="fr-FR" dirty="0" err="1" smtClean="0"/>
              <a:t>prior_scale</a:t>
            </a:r>
            <a:r>
              <a:rPr lang="fr-FR" dirty="0" smtClean="0"/>
              <a:t> pour </a:t>
            </a:r>
            <a:r>
              <a:rPr lang="fr-FR" dirty="0" err="1" smtClean="0"/>
              <a:t>reduire</a:t>
            </a:r>
            <a:r>
              <a:rPr lang="fr-FR" dirty="0" smtClean="0"/>
              <a:t> l’</a:t>
            </a:r>
            <a:r>
              <a:rPr lang="fr-FR" dirty="0" err="1" smtClean="0"/>
              <a:t>overfitting</a:t>
            </a:r>
            <a:endParaRPr lang="fr-FR" dirty="0" smtClean="0"/>
          </a:p>
          <a:p>
            <a:r>
              <a:rPr lang="fr-FR" dirty="0" err="1" smtClean="0"/>
              <a:t>Amelioration</a:t>
            </a:r>
            <a:r>
              <a:rPr lang="fr-FR" dirty="0" smtClean="0"/>
              <a:t> engineering</a:t>
            </a:r>
          </a:p>
          <a:p>
            <a:pPr lvl="1"/>
            <a:r>
              <a:rPr lang="fr-FR" dirty="0" smtClean="0"/>
              <a:t>Création d’un pipeline bout en bout</a:t>
            </a:r>
          </a:p>
          <a:p>
            <a:pPr lvl="1"/>
            <a:r>
              <a:rPr lang="fr-FR" dirty="0" err="1" smtClean="0"/>
              <a:t>Multiprocessing</a:t>
            </a:r>
            <a:r>
              <a:rPr lang="fr-FR" dirty="0" smtClean="0"/>
              <a:t> (affinité)</a:t>
            </a:r>
          </a:p>
          <a:p>
            <a:pPr lvl="1"/>
            <a:endParaRPr lang="fr-FR" dirty="0"/>
          </a:p>
          <a:p>
            <a:r>
              <a:rPr lang="fr-FR" dirty="0" smtClean="0"/>
              <a:t>Entraîner un LSTM</a:t>
            </a:r>
          </a:p>
        </p:txBody>
      </p:sp>
    </p:spTree>
    <p:extLst>
      <p:ext uri="{BB962C8B-B14F-4D97-AF65-F5344CB8AC3E}">
        <p14:creationId xmlns:p14="http://schemas.microsoft.com/office/powerpoint/2010/main" val="7339550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lstStyle/>
          <a:p>
            <a:endParaRPr lang="fr-FR"/>
          </a:p>
        </p:txBody>
      </p:sp>
    </p:spTree>
    <p:extLst>
      <p:ext uri="{BB962C8B-B14F-4D97-AF65-F5344CB8AC3E}">
        <p14:creationId xmlns:p14="http://schemas.microsoft.com/office/powerpoint/2010/main" val="18254243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a:t>
            </a:r>
            <a:r>
              <a:rPr lang="fr-FR" dirty="0" smtClean="0"/>
              <a:t>genda</a:t>
            </a:r>
            <a:endParaRPr lang="fr-FR" dirty="0"/>
          </a:p>
        </p:txBody>
      </p:sp>
      <p:sp>
        <p:nvSpPr>
          <p:cNvPr id="3" name="Espace réservé du contenu 2"/>
          <p:cNvSpPr>
            <a:spLocks noGrp="1"/>
          </p:cNvSpPr>
          <p:nvPr>
            <p:ph idx="1"/>
          </p:nvPr>
        </p:nvSpPr>
        <p:spPr/>
        <p:txBody>
          <a:bodyPr/>
          <a:lstStyle/>
          <a:p>
            <a:r>
              <a:rPr lang="fr-FR" dirty="0" smtClean="0"/>
              <a:t>Présentation métier et contexte</a:t>
            </a:r>
          </a:p>
          <a:p>
            <a:r>
              <a:rPr lang="fr-FR" dirty="0" smtClean="0"/>
              <a:t>Exploration du jeu de donnée</a:t>
            </a:r>
          </a:p>
          <a:p>
            <a:r>
              <a:rPr lang="fr-FR" dirty="0" smtClean="0"/>
              <a:t>L’</a:t>
            </a:r>
            <a:r>
              <a:rPr lang="fr-FR" dirty="0" err="1" smtClean="0"/>
              <a:t>equation</a:t>
            </a:r>
            <a:r>
              <a:rPr lang="fr-FR" dirty="0" smtClean="0"/>
              <a:t> temporelle</a:t>
            </a:r>
          </a:p>
          <a:p>
            <a:endParaRPr lang="fr-FR" dirty="0"/>
          </a:p>
        </p:txBody>
      </p:sp>
    </p:spTree>
    <p:extLst>
      <p:ext uri="{BB962C8B-B14F-4D97-AF65-F5344CB8AC3E}">
        <p14:creationId xmlns:p14="http://schemas.microsoft.com/office/powerpoint/2010/main" val="1382825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a:solidFill>
                  <a:srgbClr val="000000"/>
                </a:solidFill>
              </a:defRPr>
            </a:pPr>
            <a:r>
              <a:rPr lang="fr-FR" sz="5400" dirty="0"/>
              <a:t>Présentation métier</a:t>
            </a:r>
            <a:endParaRPr sz="4922" dirty="0">
              <a:solidFill>
                <a:srgbClr val="D93E2B"/>
              </a:solidFill>
            </a:endParaRPr>
          </a:p>
        </p:txBody>
      </p:sp>
      <p:pic>
        <p:nvPicPr>
          <p:cNvPr id="45" name="Screenshot 2020-02-05 at 23.43.35.png"/>
          <p:cNvPicPr/>
          <p:nvPr/>
        </p:nvPicPr>
        <p:blipFill>
          <a:blip r:embed="rId2">
            <a:extLst/>
          </a:blip>
          <a:stretch>
            <a:fillRect/>
          </a:stretch>
        </p:blipFill>
        <p:spPr>
          <a:xfrm>
            <a:off x="393700" y="1422400"/>
            <a:ext cx="10960100" cy="5111750"/>
          </a:xfrm>
          <a:prstGeom prst="rect">
            <a:avLst/>
          </a:prstGeom>
          <a:ln w="12700">
            <a:miter lim="400000"/>
          </a:ln>
        </p:spPr>
      </p:pic>
    </p:spTree>
    <p:extLst>
      <p:ext uri="{BB962C8B-B14F-4D97-AF65-F5344CB8AC3E}">
        <p14:creationId xmlns:p14="http://schemas.microsoft.com/office/powerpoint/2010/main" val="2222189529"/>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noAutofit/>
          </a:bodyPr>
          <a:lstStyle>
            <a:lvl1pPr defTabSz="321310">
              <a:spcBef>
                <a:spcPts val="800"/>
              </a:spcBef>
              <a:defRPr sz="3850"/>
            </a:lvl1pPr>
          </a:lstStyle>
          <a:p>
            <a:pPr defTabSz="914400">
              <a:spcBef>
                <a:spcPct val="0"/>
              </a:spcBef>
              <a:defRPr sz="1800">
                <a:solidFill>
                  <a:srgbClr val="000000"/>
                </a:solidFill>
              </a:defRPr>
            </a:pPr>
            <a:r>
              <a:rPr lang="fr-FR" sz="5400" dirty="0">
                <a:solidFill>
                  <a:srgbClr val="000000"/>
                </a:solidFill>
              </a:rPr>
              <a:t>E</a:t>
            </a:r>
            <a:r>
              <a:rPr sz="5400" dirty="0" smtClean="0">
                <a:solidFill>
                  <a:srgbClr val="000000"/>
                </a:solidFill>
              </a:rPr>
              <a:t>l</a:t>
            </a:r>
            <a:r>
              <a:rPr lang="fr-FR" sz="5400" dirty="0" smtClean="0">
                <a:solidFill>
                  <a:srgbClr val="000000"/>
                </a:solidFill>
              </a:rPr>
              <a:t>é</a:t>
            </a:r>
            <a:r>
              <a:rPr sz="5400" dirty="0" err="1" smtClean="0">
                <a:solidFill>
                  <a:srgbClr val="000000"/>
                </a:solidFill>
              </a:rPr>
              <a:t>ments</a:t>
            </a:r>
            <a:r>
              <a:rPr sz="5400" dirty="0" smtClean="0">
                <a:solidFill>
                  <a:srgbClr val="000000"/>
                </a:solidFill>
              </a:rPr>
              <a:t> </a:t>
            </a:r>
            <a:r>
              <a:rPr sz="5400" dirty="0">
                <a:solidFill>
                  <a:srgbClr val="000000"/>
                </a:solidFill>
              </a:rPr>
              <a:t>du </a:t>
            </a:r>
            <a:r>
              <a:rPr sz="5400" dirty="0" err="1">
                <a:solidFill>
                  <a:srgbClr val="000000"/>
                </a:solidFill>
              </a:rPr>
              <a:t>réseau</a:t>
            </a:r>
            <a:r>
              <a:rPr sz="5400" dirty="0">
                <a:solidFill>
                  <a:srgbClr val="000000"/>
                </a:solidFill>
              </a:rPr>
              <a:t> et </a:t>
            </a:r>
            <a:r>
              <a:rPr sz="5400" dirty="0" err="1" smtClean="0">
                <a:solidFill>
                  <a:srgbClr val="000000"/>
                </a:solidFill>
              </a:rPr>
              <a:t>profils</a:t>
            </a:r>
            <a:r>
              <a:rPr sz="5400" dirty="0" smtClean="0">
                <a:solidFill>
                  <a:srgbClr val="000000"/>
                </a:solidFill>
              </a:rPr>
              <a:t> </a:t>
            </a:r>
            <a:r>
              <a:rPr sz="5400" dirty="0">
                <a:solidFill>
                  <a:srgbClr val="000000"/>
                </a:solidFill>
              </a:rPr>
              <a:t>de </a:t>
            </a:r>
            <a:r>
              <a:rPr sz="5400" dirty="0" err="1">
                <a:solidFill>
                  <a:srgbClr val="000000"/>
                </a:solidFill>
              </a:rPr>
              <a:t>courbes</a:t>
            </a:r>
            <a:r>
              <a:rPr sz="5400" dirty="0">
                <a:solidFill>
                  <a:srgbClr val="000000"/>
                </a:solidFill>
              </a:rPr>
              <a:t> de charge </a:t>
            </a:r>
          </a:p>
        </p:txBody>
      </p:sp>
      <p:grpSp>
        <p:nvGrpSpPr>
          <p:cNvPr id="3" name="Groupe 2"/>
          <p:cNvGrpSpPr/>
          <p:nvPr/>
        </p:nvGrpSpPr>
        <p:grpSpPr>
          <a:xfrm>
            <a:off x="7470908" y="2010520"/>
            <a:ext cx="2528740" cy="1379407"/>
            <a:chOff x="7469012" y="3328366"/>
            <a:chExt cx="2528740" cy="1379407"/>
          </a:xfrm>
        </p:grpSpPr>
        <p:graphicFrame>
          <p:nvGraphicFramePr>
            <p:cNvPr id="94" name="Chart 94"/>
            <p:cNvGraphicFramePr/>
            <p:nvPr>
              <p:extLst>
                <p:ext uri="{D42A27DB-BD31-4B8C-83A1-F6EECF244321}">
                  <p14:modId xmlns:p14="http://schemas.microsoft.com/office/powerpoint/2010/main" val="3884455808"/>
                </p:ext>
              </p:extLst>
            </p:nvPr>
          </p:nvGraphicFramePr>
          <p:xfrm>
            <a:off x="7469012" y="3385220"/>
            <a:ext cx="2355543" cy="1009348"/>
          </p:xfrm>
          <a:graphic>
            <a:graphicData uri="http://schemas.openxmlformats.org/drawingml/2006/chart">
              <c:chart xmlns:c="http://schemas.openxmlformats.org/drawingml/2006/chart" xmlns:r="http://schemas.openxmlformats.org/officeDocument/2006/relationships" r:id="rId3"/>
            </a:graphicData>
          </a:graphic>
        </p:graphicFrame>
        <p:sp>
          <p:nvSpPr>
            <p:cNvPr id="95" name="Shape 95"/>
            <p:cNvSpPr/>
            <p:nvPr/>
          </p:nvSpPr>
          <p:spPr>
            <a:xfrm>
              <a:off x="8149371" y="4410752"/>
              <a:ext cx="640663" cy="178832"/>
            </a:xfrm>
            <a:prstGeom prst="rect">
              <a:avLst/>
            </a:prstGeom>
            <a:ln w="12700">
              <a:miter lim="400000"/>
            </a:ln>
            <a:extLst>
              <a:ext uri="{C572A759-6A51-4108-AA02-DFA0A04FC94B}">
                <ma14:wrappingTextBoxFlag xmlns:ma14="http://schemas.microsoft.com/office/mac/drawingml/2011/main" xmlns="" val="1"/>
              </a:ext>
            </a:extLst>
          </p:spPr>
          <p:txBody>
            <a:bodyPr lIns="32146" rIns="32146">
              <a:spAutoFit/>
            </a:bodyPr>
            <a:lstStyle>
              <a:lvl1pPr algn="l" defTabSz="914400">
                <a:defRPr sz="800">
                  <a:solidFill>
                    <a:srgbClr val="000000"/>
                  </a:solidFill>
                  <a:latin typeface="Calibri"/>
                  <a:ea typeface="Calibri"/>
                  <a:cs typeface="Calibri"/>
                  <a:sym typeface="Calibri"/>
                </a:defRPr>
              </a:lvl1pPr>
            </a:lstStyle>
            <a:p>
              <a:pPr lvl="0">
                <a:defRPr sz="1800"/>
              </a:pPr>
              <a:r>
                <a:rPr sz="562"/>
                <a:t>consommation</a:t>
              </a:r>
            </a:p>
          </p:txBody>
        </p:sp>
        <p:sp>
          <p:nvSpPr>
            <p:cNvPr id="96" name="Shape 96"/>
            <p:cNvSpPr/>
            <p:nvPr/>
          </p:nvSpPr>
          <p:spPr>
            <a:xfrm>
              <a:off x="9185106" y="4461754"/>
              <a:ext cx="596769" cy="178832"/>
            </a:xfrm>
            <a:prstGeom prst="rect">
              <a:avLst/>
            </a:prstGeom>
            <a:ln w="12700">
              <a:miter lim="400000"/>
            </a:ln>
            <a:extLst>
              <a:ext uri="{C572A759-6A51-4108-AA02-DFA0A04FC94B}">
                <ma14:wrappingTextBoxFlag xmlns:ma14="http://schemas.microsoft.com/office/mac/drawingml/2011/main" xmlns="" val="1"/>
              </a:ext>
            </a:extLst>
          </p:spPr>
          <p:txBody>
            <a:bodyPr lIns="32146" rIns="32146">
              <a:spAutoFit/>
            </a:bodyPr>
            <a:lstStyle>
              <a:lvl1pPr algn="l" defTabSz="914400">
                <a:defRPr sz="800">
                  <a:solidFill>
                    <a:srgbClr val="000000"/>
                  </a:solidFill>
                  <a:latin typeface="Calibri"/>
                  <a:ea typeface="Calibri"/>
                  <a:cs typeface="Calibri"/>
                  <a:sym typeface="Calibri"/>
                </a:defRPr>
              </a:lvl1pPr>
            </a:lstStyle>
            <a:p>
              <a:pPr lvl="0">
                <a:defRPr sz="1800"/>
              </a:pPr>
              <a:r>
                <a:rPr sz="562"/>
                <a:t>Refoulement</a:t>
              </a:r>
            </a:p>
          </p:txBody>
        </p:sp>
        <p:sp>
          <p:nvSpPr>
            <p:cNvPr id="97" name="Shape 97"/>
            <p:cNvSpPr/>
            <p:nvPr/>
          </p:nvSpPr>
          <p:spPr>
            <a:xfrm>
              <a:off x="8149098" y="4528941"/>
              <a:ext cx="738892" cy="178832"/>
            </a:xfrm>
            <a:prstGeom prst="rect">
              <a:avLst/>
            </a:prstGeom>
            <a:ln w="12700">
              <a:miter lim="400000"/>
            </a:ln>
            <a:extLst>
              <a:ext uri="{C572A759-6A51-4108-AA02-DFA0A04FC94B}">
                <ma14:wrappingTextBoxFlag xmlns:ma14="http://schemas.microsoft.com/office/mac/drawingml/2011/main" xmlns="" val="1"/>
              </a:ext>
            </a:extLst>
          </p:spPr>
          <p:txBody>
            <a:bodyPr lIns="32146" rIns="32146">
              <a:spAutoFit/>
            </a:bodyPr>
            <a:lstStyle>
              <a:lvl1pPr algn="l" defTabSz="914400">
                <a:defRPr sz="800">
                  <a:solidFill>
                    <a:srgbClr val="000000"/>
                  </a:solidFill>
                  <a:latin typeface="Calibri"/>
                  <a:ea typeface="Calibri"/>
                  <a:cs typeface="Calibri"/>
                  <a:sym typeface="Calibri"/>
                </a:defRPr>
              </a:lvl1pPr>
            </a:lstStyle>
            <a:p>
              <a:pPr lvl="0">
                <a:defRPr sz="1800"/>
              </a:pPr>
              <a:r>
                <a:rPr sz="562"/>
                <a:t>Consommation ++</a:t>
              </a:r>
            </a:p>
          </p:txBody>
        </p:sp>
        <p:sp>
          <p:nvSpPr>
            <p:cNvPr id="98" name="Shape 98"/>
            <p:cNvSpPr/>
            <p:nvPr/>
          </p:nvSpPr>
          <p:spPr>
            <a:xfrm>
              <a:off x="7930361" y="3328366"/>
              <a:ext cx="2067391" cy="178832"/>
            </a:xfrm>
            <a:prstGeom prst="rect">
              <a:avLst/>
            </a:prstGeom>
            <a:ln w="12700">
              <a:miter lim="400000"/>
            </a:ln>
            <a:extLst>
              <a:ext uri="{C572A759-6A51-4108-AA02-DFA0A04FC94B}">
                <ma14:wrappingTextBoxFlag xmlns:ma14="http://schemas.microsoft.com/office/mac/drawingml/2011/main" xmlns="" val="1"/>
              </a:ext>
            </a:extLst>
          </p:spPr>
          <p:txBody>
            <a:bodyPr lIns="32146" rIns="32146">
              <a:spAutoFit/>
            </a:bodyPr>
            <a:lstStyle>
              <a:lvl1pPr algn="l" defTabSz="914400">
                <a:defRPr sz="800">
                  <a:solidFill>
                    <a:srgbClr val="595959"/>
                  </a:solidFill>
                  <a:latin typeface="Calibri"/>
                  <a:ea typeface="Calibri"/>
                  <a:cs typeface="Calibri"/>
                  <a:sym typeface="Calibri"/>
                </a:defRPr>
              </a:lvl1pPr>
            </a:lstStyle>
            <a:p>
              <a:pPr lvl="0">
                <a:defRPr sz="1800">
                  <a:solidFill>
                    <a:srgbClr val="000000"/>
                  </a:solidFill>
                </a:defRPr>
              </a:pPr>
              <a:r>
                <a:rPr sz="562" dirty="0" err="1"/>
                <a:t>Courbe</a:t>
              </a:r>
              <a:r>
                <a:rPr sz="562" dirty="0"/>
                <a:t> de charge poste source</a:t>
              </a:r>
            </a:p>
          </p:txBody>
        </p:sp>
        <p:sp>
          <p:nvSpPr>
            <p:cNvPr id="99" name="Shape 99"/>
            <p:cNvSpPr/>
            <p:nvPr/>
          </p:nvSpPr>
          <p:spPr>
            <a:xfrm>
              <a:off x="8028128" y="4466804"/>
              <a:ext cx="40483" cy="41487"/>
            </a:xfrm>
            <a:prstGeom prst="rect">
              <a:avLst/>
            </a:prstGeom>
            <a:solidFill>
              <a:srgbClr val="4F81BD"/>
            </a:solidFill>
            <a:ln w="12700">
              <a:solidFill>
                <a:srgbClr val="3A5E8A"/>
              </a:solidFill>
              <a:miter/>
              <a:tailEnd type="triangle"/>
            </a:ln>
          </p:spPr>
          <p:txBody>
            <a:bodyPr lIns="32146" rIns="32146" anchor="ctr"/>
            <a:lstStyle/>
            <a:p>
              <a:pPr defTabSz="642915">
                <a:defRPr sz="1800">
                  <a:solidFill>
                    <a:srgbClr val="FFFFFF"/>
                  </a:solidFill>
                  <a:latin typeface="Calibri"/>
                  <a:ea typeface="Calibri"/>
                  <a:cs typeface="Calibri"/>
                  <a:sym typeface="Calibri"/>
                </a:defRPr>
              </a:pPr>
              <a:endParaRPr sz="1266"/>
            </a:p>
          </p:txBody>
        </p:sp>
        <p:sp>
          <p:nvSpPr>
            <p:cNvPr id="100" name="Shape 100"/>
            <p:cNvSpPr/>
            <p:nvPr/>
          </p:nvSpPr>
          <p:spPr>
            <a:xfrm>
              <a:off x="9016306" y="4532700"/>
              <a:ext cx="40483" cy="41487"/>
            </a:xfrm>
            <a:prstGeom prst="rect">
              <a:avLst/>
            </a:prstGeom>
            <a:solidFill>
              <a:srgbClr val="F79646"/>
            </a:solidFill>
            <a:ln w="12700">
              <a:solidFill>
                <a:srgbClr val="984807"/>
              </a:solidFill>
              <a:miter/>
              <a:tailEnd type="triangle"/>
            </a:ln>
          </p:spPr>
          <p:txBody>
            <a:bodyPr lIns="32146" rIns="32146" anchor="ctr"/>
            <a:lstStyle/>
            <a:p>
              <a:pPr defTabSz="642915">
                <a:defRPr sz="1800">
                  <a:solidFill>
                    <a:srgbClr val="FFFFFF"/>
                  </a:solidFill>
                  <a:latin typeface="Calibri"/>
                  <a:ea typeface="Calibri"/>
                  <a:cs typeface="Calibri"/>
                  <a:sym typeface="Calibri"/>
                </a:defRPr>
              </a:pPr>
              <a:endParaRPr sz="1266"/>
            </a:p>
          </p:txBody>
        </p:sp>
        <p:sp>
          <p:nvSpPr>
            <p:cNvPr id="101" name="Shape 101"/>
            <p:cNvSpPr/>
            <p:nvPr/>
          </p:nvSpPr>
          <p:spPr>
            <a:xfrm>
              <a:off x="8037226" y="4584993"/>
              <a:ext cx="40483" cy="41487"/>
            </a:xfrm>
            <a:prstGeom prst="rect">
              <a:avLst/>
            </a:prstGeom>
            <a:solidFill>
              <a:srgbClr val="A5A5A5"/>
            </a:solidFill>
            <a:ln w="12700">
              <a:solidFill>
                <a:srgbClr val="404040"/>
              </a:solidFill>
              <a:miter/>
              <a:tailEnd type="triangle"/>
            </a:ln>
          </p:spPr>
          <p:txBody>
            <a:bodyPr lIns="32146" rIns="32146" anchor="ctr"/>
            <a:lstStyle/>
            <a:p>
              <a:pPr defTabSz="642915">
                <a:defRPr sz="1800">
                  <a:solidFill>
                    <a:srgbClr val="FFFFFF"/>
                  </a:solidFill>
                  <a:latin typeface="Calibri"/>
                  <a:ea typeface="Calibri"/>
                  <a:cs typeface="Calibri"/>
                  <a:sym typeface="Calibri"/>
                </a:defRPr>
              </a:pPr>
              <a:endParaRPr sz="1266"/>
            </a:p>
          </p:txBody>
        </p:sp>
      </p:grpSp>
      <p:grpSp>
        <p:nvGrpSpPr>
          <p:cNvPr id="2" name="Groupe 1"/>
          <p:cNvGrpSpPr/>
          <p:nvPr/>
        </p:nvGrpSpPr>
        <p:grpSpPr>
          <a:xfrm>
            <a:off x="1446790" y="1617117"/>
            <a:ext cx="4902754" cy="4786185"/>
            <a:chOff x="1487205" y="1843248"/>
            <a:chExt cx="4902754" cy="4786185"/>
          </a:xfrm>
        </p:grpSpPr>
        <p:grpSp>
          <p:nvGrpSpPr>
            <p:cNvPr id="50" name="Group 50"/>
            <p:cNvGrpSpPr/>
            <p:nvPr/>
          </p:nvGrpSpPr>
          <p:grpSpPr>
            <a:xfrm>
              <a:off x="2524004" y="4333181"/>
              <a:ext cx="977140" cy="183623"/>
              <a:chOff x="0" y="7887"/>
              <a:chExt cx="1389708" cy="261150"/>
            </a:xfrm>
          </p:grpSpPr>
          <p:sp>
            <p:nvSpPr>
              <p:cNvPr id="48" name="Shape 48"/>
              <p:cNvSpPr/>
              <p:nvPr/>
            </p:nvSpPr>
            <p:spPr>
              <a:xfrm flipH="1">
                <a:off x="0" y="27224"/>
                <a:ext cx="1389708" cy="22247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85" y="0"/>
                      <a:pt x="2200" y="0"/>
                    </a:cubicBezTo>
                    <a:lnTo>
                      <a:pt x="19400" y="0"/>
                    </a:lnTo>
                    <a:cubicBezTo>
                      <a:pt x="20615" y="0"/>
                      <a:pt x="21600" y="1612"/>
                      <a:pt x="21600" y="3600"/>
                    </a:cubicBezTo>
                    <a:lnTo>
                      <a:pt x="21600" y="18000"/>
                    </a:lnTo>
                    <a:cubicBezTo>
                      <a:pt x="21600" y="19988"/>
                      <a:pt x="20615" y="21600"/>
                      <a:pt x="19400" y="21600"/>
                    </a:cubicBezTo>
                    <a:lnTo>
                      <a:pt x="2200" y="21600"/>
                    </a:lnTo>
                    <a:cubicBezTo>
                      <a:pt x="985" y="21600"/>
                      <a:pt x="0" y="19988"/>
                      <a:pt x="0" y="18000"/>
                    </a:cubicBezTo>
                    <a:lnTo>
                      <a:pt x="0" y="3600"/>
                    </a:lnTo>
                    <a:close/>
                  </a:path>
                </a:pathLst>
              </a:custGeom>
              <a:solidFill>
                <a:srgbClr val="FFFFFF"/>
              </a:solidFill>
              <a:ln w="12700" cap="flat">
                <a:solidFill>
                  <a:srgbClr val="AD4846"/>
                </a:solidFill>
                <a:prstDash val="solid"/>
                <a:miter lim="800000"/>
                <a:tailEnd type="triangle" w="med" len="med"/>
              </a:ln>
              <a:effectLst/>
            </p:spPr>
            <p:txBody>
              <a:bodyPr wrap="square" lIns="32146" tIns="32146" rIns="32146" bIns="32146" numCol="1" anchor="ctr">
                <a:noAutofit/>
              </a:bodyPr>
              <a:lstStyle/>
              <a:p>
                <a:pPr defTabSz="437539">
                  <a:lnSpc>
                    <a:spcPct val="90000"/>
                  </a:lnSpc>
                  <a:spcBef>
                    <a:spcPts val="492"/>
                  </a:spcBef>
                  <a:defRPr sz="800" b="1">
                    <a:solidFill>
                      <a:srgbClr val="000000"/>
                    </a:solidFill>
                    <a:latin typeface="Calibri"/>
                    <a:ea typeface="Calibri"/>
                    <a:cs typeface="Calibri"/>
                    <a:sym typeface="Calibri"/>
                  </a:defRPr>
                </a:pPr>
                <a:endParaRPr sz="562"/>
              </a:p>
            </p:txBody>
          </p:sp>
          <p:sp>
            <p:nvSpPr>
              <p:cNvPr id="49" name="Shape 49"/>
              <p:cNvSpPr/>
              <p:nvPr/>
            </p:nvSpPr>
            <p:spPr>
              <a:xfrm>
                <a:off x="0" y="7887"/>
                <a:ext cx="1389708" cy="2611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7173" tIns="57173" rIns="57173" bIns="57173" numCol="1" anchor="ctr">
                <a:spAutoFit/>
              </a:bodyPr>
              <a:lstStyle>
                <a:lvl1pPr defTabSz="622300">
                  <a:lnSpc>
                    <a:spcPct val="90000"/>
                  </a:lnSpc>
                  <a:spcBef>
                    <a:spcPts val="200"/>
                  </a:spcBef>
                  <a:defRPr sz="700" b="1">
                    <a:solidFill>
                      <a:srgbClr val="000000"/>
                    </a:solidFill>
                    <a:latin typeface="Calibri"/>
                    <a:ea typeface="Calibri"/>
                    <a:cs typeface="Calibri"/>
                    <a:sym typeface="Calibri"/>
                  </a:defRPr>
                </a:lvl1pPr>
              </a:lstStyle>
              <a:p>
                <a:pPr lvl="0">
                  <a:defRPr sz="1800" b="0"/>
                </a:pPr>
                <a:r>
                  <a:rPr sz="492"/>
                  <a:t>Poste de distribution</a:t>
                </a:r>
              </a:p>
            </p:txBody>
          </p:sp>
        </p:grpSp>
        <p:pic>
          <p:nvPicPr>
            <p:cNvPr id="51" name="image12.png"/>
            <p:cNvPicPr/>
            <p:nvPr/>
          </p:nvPicPr>
          <p:blipFill>
            <a:blip r:embed="rId4">
              <a:extLst/>
            </a:blip>
            <a:stretch>
              <a:fillRect/>
            </a:stretch>
          </p:blipFill>
          <p:spPr>
            <a:xfrm>
              <a:off x="3709508" y="5649785"/>
              <a:ext cx="280373" cy="273410"/>
            </a:xfrm>
            <a:prstGeom prst="rect">
              <a:avLst/>
            </a:prstGeom>
            <a:ln w="12700">
              <a:miter lim="400000"/>
            </a:ln>
          </p:spPr>
        </p:pic>
        <p:pic>
          <p:nvPicPr>
            <p:cNvPr id="52" name="image13.png"/>
            <p:cNvPicPr/>
            <p:nvPr/>
          </p:nvPicPr>
          <p:blipFill>
            <a:blip r:embed="rId5">
              <a:extLst/>
            </a:blip>
            <a:stretch>
              <a:fillRect/>
            </a:stretch>
          </p:blipFill>
          <p:spPr>
            <a:xfrm>
              <a:off x="3731256" y="5062875"/>
              <a:ext cx="287089" cy="279960"/>
            </a:xfrm>
            <a:prstGeom prst="rect">
              <a:avLst/>
            </a:prstGeom>
            <a:ln w="12700">
              <a:miter lim="400000"/>
            </a:ln>
          </p:spPr>
        </p:pic>
        <p:sp>
          <p:nvSpPr>
            <p:cNvPr id="53" name="Shape 53"/>
            <p:cNvSpPr/>
            <p:nvPr/>
          </p:nvSpPr>
          <p:spPr>
            <a:xfrm rot="16200000" flipH="1">
              <a:off x="3317392" y="5394372"/>
              <a:ext cx="551412" cy="2328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8575">
              <a:solidFill>
                <a:srgbClr val="C0504D"/>
              </a:solidFill>
              <a:miter/>
              <a:tailEnd type="triangle"/>
            </a:ln>
          </p:spPr>
          <p:txBody>
            <a:bodyPr lIns="32146" rIns="32146" anchor="ctr"/>
            <a:lstStyle/>
            <a:p>
              <a:pPr defTabSz="642915">
                <a:defRPr sz="1800">
                  <a:solidFill>
                    <a:srgbClr val="000000"/>
                  </a:solidFill>
                  <a:latin typeface="Calibri"/>
                  <a:ea typeface="Calibri"/>
                  <a:cs typeface="Calibri"/>
                  <a:sym typeface="Calibri"/>
                </a:defRPr>
              </a:pPr>
              <a:endParaRPr sz="1266"/>
            </a:p>
          </p:txBody>
        </p:sp>
        <p:sp>
          <p:nvSpPr>
            <p:cNvPr id="54" name="Shape 54"/>
            <p:cNvSpPr/>
            <p:nvPr/>
          </p:nvSpPr>
          <p:spPr>
            <a:xfrm>
              <a:off x="3011281" y="4511896"/>
              <a:ext cx="1294" cy="1896082"/>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sp>
          <p:nvSpPr>
            <p:cNvPr id="55" name="Shape 55"/>
            <p:cNvSpPr/>
            <p:nvPr/>
          </p:nvSpPr>
          <p:spPr>
            <a:xfrm flipH="1">
              <a:off x="2671627" y="5798510"/>
              <a:ext cx="341955" cy="2500"/>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56" name="image12.png"/>
            <p:cNvPicPr/>
            <p:nvPr/>
          </p:nvPicPr>
          <p:blipFill>
            <a:blip r:embed="rId4">
              <a:extLst/>
            </a:blip>
            <a:stretch>
              <a:fillRect/>
            </a:stretch>
          </p:blipFill>
          <p:spPr>
            <a:xfrm>
              <a:off x="3336487" y="4579107"/>
              <a:ext cx="280372" cy="273411"/>
            </a:xfrm>
            <a:prstGeom prst="rect">
              <a:avLst/>
            </a:prstGeom>
            <a:ln w="12700">
              <a:miter lim="400000"/>
            </a:ln>
          </p:spPr>
        </p:pic>
        <p:sp>
          <p:nvSpPr>
            <p:cNvPr id="57" name="Shape 57"/>
            <p:cNvSpPr/>
            <p:nvPr/>
          </p:nvSpPr>
          <p:spPr>
            <a:xfrm flipH="1">
              <a:off x="3004742" y="4722656"/>
              <a:ext cx="338554" cy="1"/>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sp>
          <p:nvSpPr>
            <p:cNvPr id="58" name="Shape 58"/>
            <p:cNvSpPr/>
            <p:nvPr/>
          </p:nvSpPr>
          <p:spPr>
            <a:xfrm flipV="1">
              <a:off x="3473237" y="5499907"/>
              <a:ext cx="263320" cy="625"/>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59" name="image12.png"/>
            <p:cNvPicPr/>
            <p:nvPr/>
          </p:nvPicPr>
          <p:blipFill>
            <a:blip r:embed="rId4">
              <a:extLst/>
            </a:blip>
            <a:stretch>
              <a:fillRect/>
            </a:stretch>
          </p:blipFill>
          <p:spPr>
            <a:xfrm>
              <a:off x="3725964" y="5355650"/>
              <a:ext cx="280372" cy="273411"/>
            </a:xfrm>
            <a:prstGeom prst="rect">
              <a:avLst/>
            </a:prstGeom>
            <a:ln w="12700">
              <a:miter lim="400000"/>
            </a:ln>
          </p:spPr>
        </p:pic>
        <p:sp>
          <p:nvSpPr>
            <p:cNvPr id="60" name="Shape 60"/>
            <p:cNvSpPr/>
            <p:nvPr/>
          </p:nvSpPr>
          <p:spPr>
            <a:xfrm rot="16200000" flipH="1">
              <a:off x="3384728" y="5777107"/>
              <a:ext cx="400383" cy="216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8575">
              <a:solidFill>
                <a:srgbClr val="C0504D"/>
              </a:solidFill>
              <a:miter/>
              <a:tailEnd type="triangle"/>
            </a:ln>
          </p:spPr>
          <p:txBody>
            <a:bodyPr lIns="32146" rIns="32146" anchor="ctr"/>
            <a:lstStyle/>
            <a:p>
              <a:pPr defTabSz="642915">
                <a:defRPr sz="1800">
                  <a:solidFill>
                    <a:srgbClr val="000000"/>
                  </a:solidFill>
                  <a:latin typeface="Calibri"/>
                  <a:ea typeface="Calibri"/>
                  <a:cs typeface="Calibri"/>
                  <a:sym typeface="Calibri"/>
                </a:defRPr>
              </a:pPr>
              <a:endParaRPr sz="1266"/>
            </a:p>
          </p:txBody>
        </p:sp>
        <p:sp>
          <p:nvSpPr>
            <p:cNvPr id="61" name="Shape 61"/>
            <p:cNvSpPr/>
            <p:nvPr/>
          </p:nvSpPr>
          <p:spPr>
            <a:xfrm>
              <a:off x="3209194" y="4691860"/>
              <a:ext cx="56426" cy="54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59"/>
            </a:solidFill>
            <a:ln w="12700">
              <a:solidFill>
                <a:srgbClr val="718841"/>
              </a:solidFill>
              <a:miter/>
              <a:tailEnd type="triangle"/>
            </a:ln>
          </p:spPr>
          <p:txBody>
            <a:bodyPr lIns="32146" rIns="32146" anchor="ctr"/>
            <a:lstStyle/>
            <a:p>
              <a:pPr defTabSz="642915">
                <a:defRPr sz="800">
                  <a:solidFill>
                    <a:srgbClr val="FFFFFF"/>
                  </a:solidFill>
                  <a:latin typeface="Calibri"/>
                  <a:ea typeface="Calibri"/>
                  <a:cs typeface="Calibri"/>
                  <a:sym typeface="Calibri"/>
                </a:defRPr>
              </a:pPr>
              <a:endParaRPr sz="562"/>
            </a:p>
          </p:txBody>
        </p:sp>
        <p:sp>
          <p:nvSpPr>
            <p:cNvPr id="62" name="Shape 62"/>
            <p:cNvSpPr/>
            <p:nvPr/>
          </p:nvSpPr>
          <p:spPr>
            <a:xfrm flipH="1">
              <a:off x="3688301" y="5106569"/>
              <a:ext cx="2009" cy="113662"/>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63" name="image14.png"/>
            <p:cNvPicPr/>
            <p:nvPr/>
          </p:nvPicPr>
          <p:blipFill>
            <a:blip r:embed="rId6">
              <a:extLst/>
            </a:blip>
            <a:stretch>
              <a:fillRect/>
            </a:stretch>
          </p:blipFill>
          <p:spPr>
            <a:xfrm>
              <a:off x="3563422" y="4885315"/>
              <a:ext cx="252617" cy="246345"/>
            </a:xfrm>
            <a:prstGeom prst="rect">
              <a:avLst/>
            </a:prstGeom>
            <a:ln w="12700">
              <a:miter lim="400000"/>
            </a:ln>
          </p:spPr>
        </p:pic>
        <p:sp>
          <p:nvSpPr>
            <p:cNvPr id="64" name="Shape 64"/>
            <p:cNvSpPr/>
            <p:nvPr/>
          </p:nvSpPr>
          <p:spPr>
            <a:xfrm flipH="1">
              <a:off x="3004742" y="5227973"/>
              <a:ext cx="733533" cy="1"/>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65" name="image12.png"/>
            <p:cNvPicPr/>
            <p:nvPr/>
          </p:nvPicPr>
          <p:blipFill>
            <a:blip r:embed="rId4">
              <a:extLst/>
            </a:blip>
            <a:stretch>
              <a:fillRect/>
            </a:stretch>
          </p:blipFill>
          <p:spPr>
            <a:xfrm>
              <a:off x="3693150" y="5948825"/>
              <a:ext cx="280373" cy="273411"/>
            </a:xfrm>
            <a:prstGeom prst="rect">
              <a:avLst/>
            </a:prstGeom>
            <a:ln w="12700">
              <a:miter lim="400000"/>
            </a:ln>
          </p:spPr>
        </p:pic>
        <p:sp>
          <p:nvSpPr>
            <p:cNvPr id="66" name="Shape 66"/>
            <p:cNvSpPr/>
            <p:nvPr/>
          </p:nvSpPr>
          <p:spPr>
            <a:xfrm flipH="1" flipV="1">
              <a:off x="2702167" y="5160289"/>
              <a:ext cx="303523" cy="8346"/>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sp>
          <p:nvSpPr>
            <p:cNvPr id="67" name="Shape 67"/>
            <p:cNvSpPr/>
            <p:nvPr/>
          </p:nvSpPr>
          <p:spPr>
            <a:xfrm>
              <a:off x="2790346" y="5132804"/>
              <a:ext cx="56426" cy="54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59"/>
            </a:solidFill>
            <a:ln w="12700">
              <a:solidFill>
                <a:srgbClr val="718841"/>
              </a:solidFill>
              <a:miter/>
              <a:tailEnd type="triangle"/>
            </a:ln>
          </p:spPr>
          <p:txBody>
            <a:bodyPr lIns="32146" rIns="32146" anchor="ctr"/>
            <a:lstStyle/>
            <a:p>
              <a:pPr defTabSz="642915">
                <a:defRPr sz="800">
                  <a:solidFill>
                    <a:srgbClr val="FFFFFF"/>
                  </a:solidFill>
                  <a:latin typeface="Calibri"/>
                  <a:ea typeface="Calibri"/>
                  <a:cs typeface="Calibri"/>
                  <a:sym typeface="Calibri"/>
                </a:defRPr>
              </a:pPr>
              <a:endParaRPr sz="562"/>
            </a:p>
          </p:txBody>
        </p:sp>
        <p:pic>
          <p:nvPicPr>
            <p:cNvPr id="68" name="image14.png"/>
            <p:cNvPicPr/>
            <p:nvPr/>
          </p:nvPicPr>
          <p:blipFill>
            <a:blip r:embed="rId6">
              <a:extLst/>
            </a:blip>
            <a:stretch>
              <a:fillRect/>
            </a:stretch>
          </p:blipFill>
          <p:spPr>
            <a:xfrm>
              <a:off x="2722051" y="5914844"/>
              <a:ext cx="188086" cy="183416"/>
            </a:xfrm>
            <a:prstGeom prst="rect">
              <a:avLst/>
            </a:prstGeom>
            <a:ln w="12700">
              <a:miter lim="400000"/>
            </a:ln>
          </p:spPr>
        </p:pic>
        <p:sp>
          <p:nvSpPr>
            <p:cNvPr id="69" name="Shape 69"/>
            <p:cNvSpPr/>
            <p:nvPr/>
          </p:nvSpPr>
          <p:spPr>
            <a:xfrm>
              <a:off x="2704079" y="5796417"/>
              <a:ext cx="112016" cy="118427"/>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sp>
          <p:nvSpPr>
            <p:cNvPr id="70" name="Shape 70"/>
            <p:cNvSpPr/>
            <p:nvPr/>
          </p:nvSpPr>
          <p:spPr>
            <a:xfrm>
              <a:off x="2792466" y="5765957"/>
              <a:ext cx="56426" cy="54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59"/>
            </a:solidFill>
            <a:ln w="12700">
              <a:solidFill>
                <a:srgbClr val="718841"/>
              </a:solidFill>
              <a:miter/>
              <a:tailEnd type="triangle"/>
            </a:ln>
          </p:spPr>
          <p:txBody>
            <a:bodyPr lIns="32146" rIns="32146" anchor="ctr"/>
            <a:lstStyle/>
            <a:p>
              <a:pPr defTabSz="642915">
                <a:defRPr sz="800">
                  <a:solidFill>
                    <a:srgbClr val="FFFFFF"/>
                  </a:solidFill>
                  <a:latin typeface="Calibri"/>
                  <a:ea typeface="Calibri"/>
                  <a:cs typeface="Calibri"/>
                  <a:sym typeface="Calibri"/>
                </a:defRPr>
              </a:pPr>
              <a:endParaRPr sz="562"/>
            </a:p>
          </p:txBody>
        </p:sp>
        <p:sp>
          <p:nvSpPr>
            <p:cNvPr id="71" name="Shape 71"/>
            <p:cNvSpPr/>
            <p:nvPr/>
          </p:nvSpPr>
          <p:spPr>
            <a:xfrm>
              <a:off x="3196314" y="5227974"/>
              <a:ext cx="20" cy="154534"/>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sp>
          <p:nvSpPr>
            <p:cNvPr id="72" name="Shape 72"/>
            <p:cNvSpPr/>
            <p:nvPr/>
          </p:nvSpPr>
          <p:spPr>
            <a:xfrm>
              <a:off x="3164326" y="5257655"/>
              <a:ext cx="56426" cy="54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59"/>
            </a:solidFill>
            <a:ln w="12700">
              <a:solidFill>
                <a:srgbClr val="718841"/>
              </a:solidFill>
              <a:miter/>
              <a:tailEnd type="triangle"/>
            </a:ln>
          </p:spPr>
          <p:txBody>
            <a:bodyPr lIns="32146" rIns="32146" anchor="ctr"/>
            <a:lstStyle/>
            <a:p>
              <a:pPr defTabSz="642915">
                <a:defRPr sz="800">
                  <a:solidFill>
                    <a:srgbClr val="FFFFFF"/>
                  </a:solidFill>
                  <a:latin typeface="Calibri"/>
                  <a:ea typeface="Calibri"/>
                  <a:cs typeface="Calibri"/>
                  <a:sym typeface="Calibri"/>
                </a:defRPr>
              </a:pPr>
              <a:endParaRPr sz="562"/>
            </a:p>
          </p:txBody>
        </p:sp>
        <p:sp>
          <p:nvSpPr>
            <p:cNvPr id="73" name="Shape 73"/>
            <p:cNvSpPr/>
            <p:nvPr/>
          </p:nvSpPr>
          <p:spPr>
            <a:xfrm rot="16200000" flipH="1">
              <a:off x="3384728" y="6158304"/>
              <a:ext cx="400383" cy="216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8575">
              <a:solidFill>
                <a:srgbClr val="C0504D"/>
              </a:solidFill>
              <a:miter/>
              <a:tailEnd type="triangle"/>
            </a:ln>
          </p:spPr>
          <p:txBody>
            <a:bodyPr lIns="32146" rIns="32146" anchor="ctr"/>
            <a:lstStyle/>
            <a:p>
              <a:pPr defTabSz="642915">
                <a:defRPr sz="1800">
                  <a:solidFill>
                    <a:srgbClr val="000000"/>
                  </a:solidFill>
                  <a:latin typeface="Calibri"/>
                  <a:ea typeface="Calibri"/>
                  <a:cs typeface="Calibri"/>
                  <a:sym typeface="Calibri"/>
                </a:defRPr>
              </a:pPr>
              <a:endParaRPr sz="1266"/>
            </a:p>
          </p:txBody>
        </p:sp>
        <p:sp>
          <p:nvSpPr>
            <p:cNvPr id="74" name="Shape 74"/>
            <p:cNvSpPr/>
            <p:nvPr/>
          </p:nvSpPr>
          <p:spPr>
            <a:xfrm>
              <a:off x="3581173" y="5205183"/>
              <a:ext cx="56426" cy="54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59"/>
            </a:solidFill>
            <a:ln w="12700">
              <a:solidFill>
                <a:srgbClr val="718841"/>
              </a:solidFill>
              <a:miter/>
              <a:tailEnd type="triangle"/>
            </a:ln>
          </p:spPr>
          <p:txBody>
            <a:bodyPr lIns="32146" rIns="32146" anchor="ctr"/>
            <a:lstStyle/>
            <a:p>
              <a:pPr defTabSz="642915">
                <a:defRPr sz="800">
                  <a:solidFill>
                    <a:srgbClr val="FFFFFF"/>
                  </a:solidFill>
                  <a:latin typeface="Calibri"/>
                  <a:ea typeface="Calibri"/>
                  <a:cs typeface="Calibri"/>
                  <a:sym typeface="Calibri"/>
                </a:defRPr>
              </a:pPr>
              <a:endParaRPr sz="562"/>
            </a:p>
          </p:txBody>
        </p:sp>
        <p:sp>
          <p:nvSpPr>
            <p:cNvPr id="75" name="Shape 75"/>
            <p:cNvSpPr/>
            <p:nvPr/>
          </p:nvSpPr>
          <p:spPr>
            <a:xfrm>
              <a:off x="3574147" y="5458416"/>
              <a:ext cx="56426" cy="54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59"/>
            </a:solidFill>
            <a:ln w="12700">
              <a:solidFill>
                <a:srgbClr val="718841"/>
              </a:solidFill>
              <a:miter/>
              <a:tailEnd type="triangle"/>
            </a:ln>
          </p:spPr>
          <p:txBody>
            <a:bodyPr lIns="32146" rIns="32146" anchor="ctr"/>
            <a:lstStyle/>
            <a:p>
              <a:pPr defTabSz="642915">
                <a:defRPr sz="800">
                  <a:solidFill>
                    <a:srgbClr val="FFFFFF"/>
                  </a:solidFill>
                  <a:latin typeface="Calibri"/>
                  <a:ea typeface="Calibri"/>
                  <a:cs typeface="Calibri"/>
                  <a:sym typeface="Calibri"/>
                </a:defRPr>
              </a:pPr>
              <a:endParaRPr sz="562"/>
            </a:p>
          </p:txBody>
        </p:sp>
        <p:sp>
          <p:nvSpPr>
            <p:cNvPr id="76" name="Shape 76"/>
            <p:cNvSpPr/>
            <p:nvPr/>
          </p:nvSpPr>
          <p:spPr>
            <a:xfrm>
              <a:off x="3574147" y="5746041"/>
              <a:ext cx="56426" cy="54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59"/>
            </a:solidFill>
            <a:ln w="12700">
              <a:solidFill>
                <a:srgbClr val="718841"/>
              </a:solidFill>
              <a:miter/>
              <a:tailEnd type="triangle"/>
            </a:ln>
          </p:spPr>
          <p:txBody>
            <a:bodyPr lIns="32146" rIns="32146" anchor="ctr"/>
            <a:lstStyle/>
            <a:p>
              <a:pPr defTabSz="642915">
                <a:defRPr sz="800">
                  <a:solidFill>
                    <a:srgbClr val="FFFFFF"/>
                  </a:solidFill>
                  <a:latin typeface="Calibri"/>
                  <a:ea typeface="Calibri"/>
                  <a:cs typeface="Calibri"/>
                  <a:sym typeface="Calibri"/>
                </a:defRPr>
              </a:pPr>
              <a:endParaRPr sz="562"/>
            </a:p>
          </p:txBody>
        </p:sp>
        <p:sp>
          <p:nvSpPr>
            <p:cNvPr id="77" name="Shape 77"/>
            <p:cNvSpPr/>
            <p:nvPr/>
          </p:nvSpPr>
          <p:spPr>
            <a:xfrm>
              <a:off x="3581173" y="6060864"/>
              <a:ext cx="56426" cy="54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59"/>
            </a:solidFill>
            <a:ln w="12700">
              <a:solidFill>
                <a:srgbClr val="718841"/>
              </a:solidFill>
              <a:miter/>
              <a:tailEnd type="triangle"/>
            </a:ln>
          </p:spPr>
          <p:txBody>
            <a:bodyPr lIns="32146" rIns="32146" anchor="ctr"/>
            <a:lstStyle/>
            <a:p>
              <a:pPr defTabSz="642915">
                <a:defRPr sz="800">
                  <a:solidFill>
                    <a:srgbClr val="FFFFFF"/>
                  </a:solidFill>
                  <a:latin typeface="Calibri"/>
                  <a:ea typeface="Calibri"/>
                  <a:cs typeface="Calibri"/>
                  <a:sym typeface="Calibri"/>
                </a:defRPr>
              </a:pPr>
              <a:endParaRPr sz="562"/>
            </a:p>
          </p:txBody>
        </p:sp>
        <p:sp>
          <p:nvSpPr>
            <p:cNvPr id="78" name="Shape 78"/>
            <p:cNvSpPr/>
            <p:nvPr/>
          </p:nvSpPr>
          <p:spPr>
            <a:xfrm>
              <a:off x="3567710" y="6441501"/>
              <a:ext cx="49149" cy="504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59"/>
            </a:solidFill>
            <a:ln w="12700">
              <a:solidFill>
                <a:srgbClr val="718841"/>
              </a:solidFill>
              <a:miter/>
              <a:tailEnd type="triangle"/>
            </a:ln>
          </p:spPr>
          <p:txBody>
            <a:bodyPr lIns="32146" rIns="32146" anchor="ctr"/>
            <a:lstStyle/>
            <a:p>
              <a:pPr defTabSz="642915">
                <a:defRPr sz="800">
                  <a:solidFill>
                    <a:srgbClr val="FFFFFF"/>
                  </a:solidFill>
                  <a:latin typeface="Calibri"/>
                  <a:ea typeface="Calibri"/>
                  <a:cs typeface="Calibri"/>
                  <a:sym typeface="Calibri"/>
                </a:defRPr>
              </a:pPr>
              <a:endParaRPr sz="562"/>
            </a:p>
          </p:txBody>
        </p:sp>
        <p:sp>
          <p:nvSpPr>
            <p:cNvPr id="79" name="Shape 79"/>
            <p:cNvSpPr/>
            <p:nvPr/>
          </p:nvSpPr>
          <p:spPr>
            <a:xfrm>
              <a:off x="2455373" y="4868172"/>
              <a:ext cx="79798" cy="75726"/>
            </a:xfrm>
            <a:prstGeom prst="rect">
              <a:avLst/>
            </a:prstGeom>
            <a:solidFill>
              <a:srgbClr val="C0504D"/>
            </a:solidFill>
            <a:ln w="12700">
              <a:solidFill>
                <a:srgbClr val="8C3A38"/>
              </a:solidFill>
              <a:miter/>
            </a:ln>
            <a:extLst>
              <a:ext uri="{C572A759-6A51-4108-AA02-DFA0A04FC94B}">
                <ma14:wrappingTextBoxFlag xmlns:ma14="http://schemas.microsoft.com/office/mac/drawingml/2011/main" xmlns="" val="1"/>
              </a:ext>
            </a:extLst>
          </p:spPr>
          <p:txBody>
            <a:bodyPr lIns="0" tIns="0" rIns="0" bIns="0">
              <a:spAutoFit/>
            </a:bodyPr>
            <a:lstStyle>
              <a:lvl1pPr algn="l" defTabSz="914400">
                <a:defRPr sz="700">
                  <a:solidFill>
                    <a:srgbClr val="FFFFFF"/>
                  </a:solidFill>
                  <a:latin typeface="Calibri"/>
                  <a:ea typeface="Calibri"/>
                  <a:cs typeface="Calibri"/>
                  <a:sym typeface="Calibri"/>
                </a:defRPr>
              </a:lvl1pPr>
            </a:lstStyle>
            <a:p>
              <a:pPr lvl="0">
                <a:defRPr sz="1800">
                  <a:solidFill>
                    <a:srgbClr val="000000"/>
                  </a:solidFill>
                </a:defRPr>
              </a:pPr>
              <a:r>
                <a:rPr sz="492"/>
                <a:t>1</a:t>
              </a:r>
            </a:p>
          </p:txBody>
        </p:sp>
        <p:sp>
          <p:nvSpPr>
            <p:cNvPr id="80" name="Shape 80"/>
            <p:cNvSpPr/>
            <p:nvPr/>
          </p:nvSpPr>
          <p:spPr>
            <a:xfrm>
              <a:off x="2466380" y="5523411"/>
              <a:ext cx="79798" cy="75726"/>
            </a:xfrm>
            <a:prstGeom prst="rect">
              <a:avLst/>
            </a:prstGeom>
            <a:solidFill>
              <a:srgbClr val="C0504D"/>
            </a:solidFill>
            <a:ln w="12700">
              <a:solidFill>
                <a:srgbClr val="8C3A38"/>
              </a:solidFill>
              <a:miter/>
            </a:ln>
            <a:extLst>
              <a:ext uri="{C572A759-6A51-4108-AA02-DFA0A04FC94B}">
                <ma14:wrappingTextBoxFlag xmlns:ma14="http://schemas.microsoft.com/office/mac/drawingml/2011/main" xmlns="" val="1"/>
              </a:ext>
            </a:extLst>
          </p:spPr>
          <p:txBody>
            <a:bodyPr lIns="0" tIns="0" rIns="0" bIns="0">
              <a:spAutoFit/>
            </a:bodyPr>
            <a:lstStyle>
              <a:lvl1pPr algn="l" defTabSz="914400">
                <a:defRPr sz="700">
                  <a:solidFill>
                    <a:srgbClr val="FFFFFF"/>
                  </a:solidFill>
                  <a:latin typeface="Calibri"/>
                  <a:ea typeface="Calibri"/>
                  <a:cs typeface="Calibri"/>
                  <a:sym typeface="Calibri"/>
                </a:defRPr>
              </a:lvl1pPr>
            </a:lstStyle>
            <a:p>
              <a:pPr lvl="0">
                <a:defRPr sz="1800">
                  <a:solidFill>
                    <a:srgbClr val="000000"/>
                  </a:solidFill>
                </a:defRPr>
              </a:pPr>
              <a:r>
                <a:rPr sz="492"/>
                <a:t>2</a:t>
              </a:r>
            </a:p>
          </p:txBody>
        </p:sp>
        <p:sp>
          <p:nvSpPr>
            <p:cNvPr id="81" name="Shape 81"/>
            <p:cNvSpPr/>
            <p:nvPr/>
          </p:nvSpPr>
          <p:spPr>
            <a:xfrm>
              <a:off x="2622839" y="6292339"/>
              <a:ext cx="56426" cy="54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BB59"/>
            </a:solidFill>
            <a:ln w="12700">
              <a:solidFill>
                <a:srgbClr val="718841"/>
              </a:solidFill>
              <a:miter/>
              <a:tailEnd type="triangle"/>
            </a:ln>
          </p:spPr>
          <p:txBody>
            <a:bodyPr lIns="32146" rIns="32146" anchor="ctr"/>
            <a:lstStyle/>
            <a:p>
              <a:pPr defTabSz="642915">
                <a:defRPr sz="800">
                  <a:solidFill>
                    <a:srgbClr val="FFFFFF"/>
                  </a:solidFill>
                  <a:latin typeface="Calibri"/>
                  <a:ea typeface="Calibri"/>
                  <a:cs typeface="Calibri"/>
                  <a:sym typeface="Calibri"/>
                </a:defRPr>
              </a:pPr>
              <a:endParaRPr sz="562"/>
            </a:p>
          </p:txBody>
        </p:sp>
        <p:sp>
          <p:nvSpPr>
            <p:cNvPr id="82" name="Shape 82"/>
            <p:cNvSpPr/>
            <p:nvPr/>
          </p:nvSpPr>
          <p:spPr>
            <a:xfrm>
              <a:off x="2530296" y="6330059"/>
              <a:ext cx="862373" cy="168059"/>
            </a:xfrm>
            <a:prstGeom prst="rect">
              <a:avLst/>
            </a:prstGeom>
            <a:ln w="12700">
              <a:miter lim="400000"/>
            </a:ln>
            <a:extLst>
              <a:ext uri="{C572A759-6A51-4108-AA02-DFA0A04FC94B}">
                <ma14:wrappingTextBoxFlag xmlns:ma14="http://schemas.microsoft.com/office/mac/drawingml/2011/main" xmlns="" val="1"/>
              </a:ext>
            </a:extLst>
          </p:spPr>
          <p:txBody>
            <a:bodyPr lIns="32146" rIns="32146">
              <a:spAutoFit/>
            </a:bodyPr>
            <a:lstStyle>
              <a:lvl1pPr algn="l" defTabSz="914400">
                <a:defRPr sz="700">
                  <a:solidFill>
                    <a:srgbClr val="000000"/>
                  </a:solidFill>
                  <a:latin typeface="Calibri"/>
                  <a:ea typeface="Calibri"/>
                  <a:cs typeface="Calibri"/>
                  <a:sym typeface="Calibri"/>
                </a:defRPr>
              </a:lvl1pPr>
            </a:lstStyle>
            <a:p>
              <a:pPr lvl="0">
                <a:defRPr sz="1800"/>
              </a:pPr>
              <a:r>
                <a:rPr sz="492"/>
                <a:t>meters</a:t>
              </a:r>
            </a:p>
          </p:txBody>
        </p:sp>
        <p:pic>
          <p:nvPicPr>
            <p:cNvPr id="83" name="image12.png"/>
            <p:cNvPicPr/>
            <p:nvPr/>
          </p:nvPicPr>
          <p:blipFill>
            <a:blip r:embed="rId4">
              <a:extLst/>
            </a:blip>
            <a:stretch>
              <a:fillRect/>
            </a:stretch>
          </p:blipFill>
          <p:spPr>
            <a:xfrm>
              <a:off x="2423707" y="5659711"/>
              <a:ext cx="280373" cy="273411"/>
            </a:xfrm>
            <a:prstGeom prst="rect">
              <a:avLst/>
            </a:prstGeom>
            <a:ln w="12700">
              <a:miter lim="400000"/>
            </a:ln>
          </p:spPr>
        </p:pic>
        <p:pic>
          <p:nvPicPr>
            <p:cNvPr id="84" name="image13.png"/>
            <p:cNvPicPr/>
            <p:nvPr/>
          </p:nvPicPr>
          <p:blipFill>
            <a:blip r:embed="rId5">
              <a:extLst/>
            </a:blip>
            <a:stretch>
              <a:fillRect/>
            </a:stretch>
          </p:blipFill>
          <p:spPr>
            <a:xfrm>
              <a:off x="2514082" y="5941064"/>
              <a:ext cx="188086" cy="183416"/>
            </a:xfrm>
            <a:prstGeom prst="rect">
              <a:avLst/>
            </a:prstGeom>
            <a:ln w="12700">
              <a:miter lim="400000"/>
            </a:ln>
          </p:spPr>
        </p:pic>
        <p:sp>
          <p:nvSpPr>
            <p:cNvPr id="85" name="Shape 85"/>
            <p:cNvSpPr/>
            <p:nvPr/>
          </p:nvSpPr>
          <p:spPr>
            <a:xfrm flipV="1">
              <a:off x="2662645" y="5796418"/>
              <a:ext cx="41434" cy="176062"/>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86" name="image12.png"/>
            <p:cNvPicPr/>
            <p:nvPr/>
          </p:nvPicPr>
          <p:blipFill>
            <a:blip r:embed="rId4">
              <a:extLst/>
            </a:blip>
            <a:stretch>
              <a:fillRect/>
            </a:stretch>
          </p:blipFill>
          <p:spPr>
            <a:xfrm>
              <a:off x="2444549" y="5010524"/>
              <a:ext cx="280373" cy="273411"/>
            </a:xfrm>
            <a:prstGeom prst="rect">
              <a:avLst/>
            </a:prstGeom>
            <a:ln w="12700">
              <a:miter lim="400000"/>
            </a:ln>
          </p:spPr>
        </p:pic>
        <p:sp>
          <p:nvSpPr>
            <p:cNvPr id="87" name="Shape 87"/>
            <p:cNvSpPr/>
            <p:nvPr/>
          </p:nvSpPr>
          <p:spPr>
            <a:xfrm>
              <a:off x="2717615" y="5163053"/>
              <a:ext cx="112016" cy="118427"/>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88" name="image14.png"/>
            <p:cNvPicPr/>
            <p:nvPr/>
          </p:nvPicPr>
          <p:blipFill>
            <a:blip r:embed="rId6">
              <a:extLst/>
            </a:blip>
            <a:stretch>
              <a:fillRect/>
            </a:stretch>
          </p:blipFill>
          <p:spPr>
            <a:xfrm>
              <a:off x="3910394" y="6223385"/>
              <a:ext cx="188086" cy="183416"/>
            </a:xfrm>
            <a:prstGeom prst="rect">
              <a:avLst/>
            </a:prstGeom>
            <a:ln w="12700">
              <a:miter lim="400000"/>
            </a:ln>
          </p:spPr>
        </p:pic>
        <p:sp>
          <p:nvSpPr>
            <p:cNvPr id="89" name="Shape 89"/>
            <p:cNvSpPr/>
            <p:nvPr/>
          </p:nvSpPr>
          <p:spPr>
            <a:xfrm flipV="1">
              <a:off x="3931417" y="6406802"/>
              <a:ext cx="73022" cy="51077"/>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90" name="image12.png"/>
            <p:cNvPicPr/>
            <p:nvPr/>
          </p:nvPicPr>
          <p:blipFill>
            <a:blip r:embed="rId4">
              <a:extLst/>
            </a:blip>
            <a:stretch>
              <a:fillRect/>
            </a:stretch>
          </p:blipFill>
          <p:spPr>
            <a:xfrm>
              <a:off x="3651044" y="6321172"/>
              <a:ext cx="280373" cy="273411"/>
            </a:xfrm>
            <a:prstGeom prst="rect">
              <a:avLst/>
            </a:prstGeom>
            <a:ln w="12700">
              <a:miter lim="400000"/>
            </a:ln>
          </p:spPr>
        </p:pic>
        <p:pic>
          <p:nvPicPr>
            <p:cNvPr id="91" name="image13.png"/>
            <p:cNvPicPr/>
            <p:nvPr/>
          </p:nvPicPr>
          <p:blipFill>
            <a:blip r:embed="rId5">
              <a:extLst/>
            </a:blip>
            <a:stretch>
              <a:fillRect/>
            </a:stretch>
          </p:blipFill>
          <p:spPr>
            <a:xfrm>
              <a:off x="3936645" y="6446017"/>
              <a:ext cx="188086" cy="183416"/>
            </a:xfrm>
            <a:prstGeom prst="rect">
              <a:avLst/>
            </a:prstGeom>
            <a:ln w="12700">
              <a:miter lim="400000"/>
            </a:ln>
          </p:spPr>
        </p:pic>
        <p:sp>
          <p:nvSpPr>
            <p:cNvPr id="92" name="Shape 92"/>
            <p:cNvSpPr/>
            <p:nvPr/>
          </p:nvSpPr>
          <p:spPr>
            <a:xfrm flipH="1" flipV="1">
              <a:off x="3931417" y="6457878"/>
              <a:ext cx="5229" cy="79848"/>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93" name="image13.png"/>
            <p:cNvPicPr/>
            <p:nvPr/>
          </p:nvPicPr>
          <p:blipFill>
            <a:blip r:embed="rId5">
              <a:extLst/>
            </a:blip>
            <a:stretch>
              <a:fillRect/>
            </a:stretch>
          </p:blipFill>
          <p:spPr>
            <a:xfrm>
              <a:off x="2744134" y="5225378"/>
              <a:ext cx="188086" cy="183416"/>
            </a:xfrm>
            <a:prstGeom prst="rect">
              <a:avLst/>
            </a:prstGeom>
            <a:ln w="12700">
              <a:miter lim="400000"/>
            </a:ln>
          </p:spPr>
        </p:pic>
        <p:sp>
          <p:nvSpPr>
            <p:cNvPr id="102" name="Shape 102"/>
            <p:cNvSpPr/>
            <p:nvPr/>
          </p:nvSpPr>
          <p:spPr>
            <a:xfrm>
              <a:off x="3010681" y="2478674"/>
              <a:ext cx="1293" cy="1896081"/>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sp>
          <p:nvSpPr>
            <p:cNvPr id="103" name="Shape 103"/>
            <p:cNvSpPr/>
            <p:nvPr/>
          </p:nvSpPr>
          <p:spPr>
            <a:xfrm flipV="1">
              <a:off x="1990373" y="2528514"/>
              <a:ext cx="1011472" cy="1"/>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sp>
          <p:nvSpPr>
            <p:cNvPr id="104" name="Shape 104"/>
            <p:cNvSpPr/>
            <p:nvPr/>
          </p:nvSpPr>
          <p:spPr>
            <a:xfrm flipH="1">
              <a:off x="1975774" y="2494916"/>
              <a:ext cx="1" cy="1009348"/>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grpSp>
          <p:nvGrpSpPr>
            <p:cNvPr id="107" name="Group 107"/>
            <p:cNvGrpSpPr/>
            <p:nvPr/>
          </p:nvGrpSpPr>
          <p:grpSpPr>
            <a:xfrm>
              <a:off x="1487205" y="3530739"/>
              <a:ext cx="977140" cy="183623"/>
              <a:chOff x="0" y="7887"/>
              <a:chExt cx="1389708" cy="261150"/>
            </a:xfrm>
          </p:grpSpPr>
          <p:sp>
            <p:nvSpPr>
              <p:cNvPr id="105" name="Shape 105"/>
              <p:cNvSpPr/>
              <p:nvPr/>
            </p:nvSpPr>
            <p:spPr>
              <a:xfrm flipH="1">
                <a:off x="0" y="27224"/>
                <a:ext cx="1389708" cy="22247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85" y="0"/>
                      <a:pt x="2200" y="0"/>
                    </a:cubicBezTo>
                    <a:lnTo>
                      <a:pt x="19400" y="0"/>
                    </a:lnTo>
                    <a:cubicBezTo>
                      <a:pt x="20615" y="0"/>
                      <a:pt x="21600" y="1612"/>
                      <a:pt x="21600" y="3600"/>
                    </a:cubicBezTo>
                    <a:lnTo>
                      <a:pt x="21600" y="18000"/>
                    </a:lnTo>
                    <a:cubicBezTo>
                      <a:pt x="21600" y="19988"/>
                      <a:pt x="20615" y="21600"/>
                      <a:pt x="19400" y="21600"/>
                    </a:cubicBezTo>
                    <a:lnTo>
                      <a:pt x="2200" y="21600"/>
                    </a:lnTo>
                    <a:cubicBezTo>
                      <a:pt x="985" y="21600"/>
                      <a:pt x="0" y="19988"/>
                      <a:pt x="0" y="18000"/>
                    </a:cubicBezTo>
                    <a:lnTo>
                      <a:pt x="0" y="3600"/>
                    </a:lnTo>
                    <a:close/>
                  </a:path>
                </a:pathLst>
              </a:custGeom>
              <a:solidFill>
                <a:srgbClr val="FFFFFF"/>
              </a:solidFill>
              <a:ln w="12700" cap="flat">
                <a:solidFill>
                  <a:srgbClr val="AD4846"/>
                </a:solidFill>
                <a:prstDash val="solid"/>
                <a:miter lim="800000"/>
                <a:tailEnd type="triangle" w="med" len="med"/>
              </a:ln>
              <a:effectLst/>
            </p:spPr>
            <p:txBody>
              <a:bodyPr wrap="square" lIns="32146" tIns="32146" rIns="32146" bIns="32146" numCol="1" anchor="ctr">
                <a:noAutofit/>
              </a:bodyPr>
              <a:lstStyle/>
              <a:p>
                <a:pPr defTabSz="437539">
                  <a:lnSpc>
                    <a:spcPct val="90000"/>
                  </a:lnSpc>
                  <a:spcBef>
                    <a:spcPts val="492"/>
                  </a:spcBef>
                  <a:defRPr sz="800" b="1">
                    <a:solidFill>
                      <a:srgbClr val="000000"/>
                    </a:solidFill>
                    <a:latin typeface="Calibri"/>
                    <a:ea typeface="Calibri"/>
                    <a:cs typeface="Calibri"/>
                    <a:sym typeface="Calibri"/>
                  </a:defRPr>
                </a:pPr>
                <a:endParaRPr sz="562"/>
              </a:p>
            </p:txBody>
          </p:sp>
          <p:sp>
            <p:nvSpPr>
              <p:cNvPr id="106" name="Shape 106"/>
              <p:cNvSpPr/>
              <p:nvPr/>
            </p:nvSpPr>
            <p:spPr>
              <a:xfrm>
                <a:off x="0" y="7887"/>
                <a:ext cx="1389708" cy="2611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7173" tIns="57173" rIns="57173" bIns="57173" numCol="1" anchor="ctr">
                <a:spAutoFit/>
              </a:bodyPr>
              <a:lstStyle>
                <a:lvl1pPr defTabSz="622300">
                  <a:lnSpc>
                    <a:spcPct val="90000"/>
                  </a:lnSpc>
                  <a:spcBef>
                    <a:spcPts val="200"/>
                  </a:spcBef>
                  <a:defRPr sz="700" b="1">
                    <a:solidFill>
                      <a:srgbClr val="000000"/>
                    </a:solidFill>
                    <a:latin typeface="Calibri"/>
                    <a:ea typeface="Calibri"/>
                    <a:cs typeface="Calibri"/>
                    <a:sym typeface="Calibri"/>
                  </a:defRPr>
                </a:lvl1pPr>
              </a:lstStyle>
              <a:p>
                <a:pPr lvl="0">
                  <a:defRPr sz="1800" b="0"/>
                </a:pPr>
                <a:r>
                  <a:rPr sz="492"/>
                  <a:t>Poste de distribution</a:t>
                </a:r>
              </a:p>
            </p:txBody>
          </p:sp>
        </p:grpSp>
        <p:grpSp>
          <p:nvGrpSpPr>
            <p:cNvPr id="110" name="Group 110"/>
            <p:cNvGrpSpPr/>
            <p:nvPr/>
          </p:nvGrpSpPr>
          <p:grpSpPr>
            <a:xfrm>
              <a:off x="2523358" y="2423216"/>
              <a:ext cx="977140" cy="183623"/>
              <a:chOff x="0" y="7887"/>
              <a:chExt cx="1389708" cy="261150"/>
            </a:xfrm>
          </p:grpSpPr>
          <p:sp>
            <p:nvSpPr>
              <p:cNvPr id="108" name="Shape 108"/>
              <p:cNvSpPr/>
              <p:nvPr/>
            </p:nvSpPr>
            <p:spPr>
              <a:xfrm flipH="1">
                <a:off x="0" y="27224"/>
                <a:ext cx="1389708" cy="22247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985" y="0"/>
                      <a:pt x="2200" y="0"/>
                    </a:cubicBezTo>
                    <a:lnTo>
                      <a:pt x="19400" y="0"/>
                    </a:lnTo>
                    <a:cubicBezTo>
                      <a:pt x="20615" y="0"/>
                      <a:pt x="21600" y="1612"/>
                      <a:pt x="21600" y="3600"/>
                    </a:cubicBezTo>
                    <a:lnTo>
                      <a:pt x="21600" y="18000"/>
                    </a:lnTo>
                    <a:cubicBezTo>
                      <a:pt x="21600" y="19988"/>
                      <a:pt x="20615" y="21600"/>
                      <a:pt x="19400" y="21600"/>
                    </a:cubicBezTo>
                    <a:lnTo>
                      <a:pt x="2200" y="21600"/>
                    </a:lnTo>
                    <a:cubicBezTo>
                      <a:pt x="985" y="21600"/>
                      <a:pt x="0" y="19988"/>
                      <a:pt x="0" y="18000"/>
                    </a:cubicBezTo>
                    <a:lnTo>
                      <a:pt x="0" y="3600"/>
                    </a:lnTo>
                    <a:close/>
                  </a:path>
                </a:pathLst>
              </a:custGeom>
              <a:solidFill>
                <a:srgbClr val="FFFFFF"/>
              </a:solidFill>
              <a:ln w="12700" cap="flat">
                <a:solidFill>
                  <a:srgbClr val="AD4846"/>
                </a:solidFill>
                <a:prstDash val="solid"/>
                <a:miter lim="800000"/>
                <a:tailEnd type="triangle" w="med" len="med"/>
              </a:ln>
              <a:effectLst/>
            </p:spPr>
            <p:txBody>
              <a:bodyPr wrap="square" lIns="32146" tIns="32146" rIns="32146" bIns="32146" numCol="1" anchor="ctr">
                <a:noAutofit/>
              </a:bodyPr>
              <a:lstStyle/>
              <a:p>
                <a:pPr defTabSz="437539">
                  <a:lnSpc>
                    <a:spcPct val="90000"/>
                  </a:lnSpc>
                  <a:spcBef>
                    <a:spcPts val="492"/>
                  </a:spcBef>
                  <a:defRPr sz="800" b="1">
                    <a:solidFill>
                      <a:srgbClr val="000000"/>
                    </a:solidFill>
                    <a:latin typeface="Calibri"/>
                    <a:ea typeface="Calibri"/>
                    <a:cs typeface="Calibri"/>
                    <a:sym typeface="Calibri"/>
                  </a:defRPr>
                </a:pPr>
                <a:endParaRPr sz="562"/>
              </a:p>
            </p:txBody>
          </p:sp>
          <p:sp>
            <p:nvSpPr>
              <p:cNvPr id="109" name="Shape 109"/>
              <p:cNvSpPr/>
              <p:nvPr/>
            </p:nvSpPr>
            <p:spPr>
              <a:xfrm>
                <a:off x="0" y="7887"/>
                <a:ext cx="1389708" cy="2611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7173" tIns="57173" rIns="57173" bIns="57173" numCol="1" anchor="ctr">
                <a:spAutoFit/>
              </a:bodyPr>
              <a:lstStyle>
                <a:lvl1pPr defTabSz="622300">
                  <a:lnSpc>
                    <a:spcPct val="90000"/>
                  </a:lnSpc>
                  <a:spcBef>
                    <a:spcPts val="200"/>
                  </a:spcBef>
                  <a:defRPr sz="700" b="1">
                    <a:solidFill>
                      <a:srgbClr val="000000"/>
                    </a:solidFill>
                    <a:latin typeface="Calibri"/>
                    <a:ea typeface="Calibri"/>
                    <a:cs typeface="Calibri"/>
                    <a:sym typeface="Calibri"/>
                  </a:defRPr>
                </a:lvl1pPr>
              </a:lstStyle>
              <a:p>
                <a:pPr lvl="0">
                  <a:defRPr sz="1800" b="0"/>
                </a:pPr>
                <a:r>
                  <a:rPr sz="492"/>
                  <a:t>Poste source</a:t>
                </a:r>
              </a:p>
            </p:txBody>
          </p:sp>
        </p:grpSp>
        <p:sp>
          <p:nvSpPr>
            <p:cNvPr id="111" name="Shape 111"/>
            <p:cNvSpPr/>
            <p:nvPr/>
          </p:nvSpPr>
          <p:spPr>
            <a:xfrm flipH="1">
              <a:off x="1897042" y="3696225"/>
              <a:ext cx="1" cy="585009"/>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112" name="eolienne.png"/>
            <p:cNvPicPr/>
            <p:nvPr/>
          </p:nvPicPr>
          <p:blipFill>
            <a:blip r:embed="rId7">
              <a:extLst/>
            </a:blip>
            <a:stretch>
              <a:fillRect/>
            </a:stretch>
          </p:blipFill>
          <p:spPr>
            <a:xfrm>
              <a:off x="2362065" y="2924504"/>
              <a:ext cx="287088" cy="287089"/>
            </a:xfrm>
            <a:prstGeom prst="rect">
              <a:avLst/>
            </a:prstGeom>
            <a:ln w="12700">
              <a:miter lim="400000"/>
            </a:ln>
          </p:spPr>
        </p:pic>
        <p:sp>
          <p:nvSpPr>
            <p:cNvPr id="113" name="Shape 113"/>
            <p:cNvSpPr/>
            <p:nvPr/>
          </p:nvSpPr>
          <p:spPr>
            <a:xfrm flipH="1">
              <a:off x="2651143" y="3068048"/>
              <a:ext cx="343953" cy="1"/>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114" name="entreprise.png"/>
            <p:cNvPicPr/>
            <p:nvPr/>
          </p:nvPicPr>
          <p:blipFill>
            <a:blip r:embed="rId8">
              <a:extLst/>
            </a:blip>
            <a:stretch>
              <a:fillRect/>
            </a:stretch>
          </p:blipFill>
          <p:spPr>
            <a:xfrm>
              <a:off x="1727766" y="4255716"/>
              <a:ext cx="338554" cy="338554"/>
            </a:xfrm>
            <a:prstGeom prst="rect">
              <a:avLst/>
            </a:prstGeom>
            <a:ln w="12700">
              <a:miter lim="400000"/>
            </a:ln>
          </p:spPr>
        </p:pic>
        <p:sp>
          <p:nvSpPr>
            <p:cNvPr id="115" name="Shape 115"/>
            <p:cNvSpPr/>
            <p:nvPr/>
          </p:nvSpPr>
          <p:spPr>
            <a:xfrm>
              <a:off x="1913109" y="3995227"/>
              <a:ext cx="287088" cy="1"/>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116" name="entreprise.png"/>
            <p:cNvPicPr/>
            <p:nvPr/>
          </p:nvPicPr>
          <p:blipFill>
            <a:blip r:embed="rId8">
              <a:extLst/>
            </a:blip>
            <a:stretch>
              <a:fillRect/>
            </a:stretch>
          </p:blipFill>
          <p:spPr>
            <a:xfrm>
              <a:off x="2125790" y="3837259"/>
              <a:ext cx="338554" cy="338554"/>
            </a:xfrm>
            <a:prstGeom prst="rect">
              <a:avLst/>
            </a:prstGeom>
            <a:ln w="12700">
              <a:miter lim="400000"/>
            </a:ln>
          </p:spPr>
        </p:pic>
        <p:sp>
          <p:nvSpPr>
            <p:cNvPr id="117" name="Shape 117"/>
            <p:cNvSpPr/>
            <p:nvPr/>
          </p:nvSpPr>
          <p:spPr>
            <a:xfrm flipH="1">
              <a:off x="3505477" y="2494916"/>
              <a:ext cx="1" cy="1009348"/>
            </a:xfrm>
            <a:prstGeom prst="line">
              <a:avLst/>
            </a:prstGeom>
            <a:ln w="28575">
              <a:solidFill>
                <a:srgbClr val="C0504D"/>
              </a:solidFill>
              <a:miter/>
              <a:tailEnd type="triangle"/>
            </a:ln>
          </p:spPr>
          <p:txBody>
            <a:bodyPr lIns="32146" rIns="32146"/>
            <a:lstStyle/>
            <a:p>
              <a:pPr defTabSz="321457">
                <a:defRPr sz="1200">
                  <a:solidFill>
                    <a:srgbClr val="000000"/>
                  </a:solidFill>
                  <a:latin typeface="Helvetica"/>
                  <a:ea typeface="Helvetica"/>
                  <a:cs typeface="Helvetica"/>
                  <a:sym typeface="Helvetica"/>
                </a:defRPr>
              </a:pPr>
              <a:endParaRPr sz="844"/>
            </a:p>
          </p:txBody>
        </p:sp>
        <p:pic>
          <p:nvPicPr>
            <p:cNvPr id="118" name="en.png"/>
            <p:cNvPicPr/>
            <p:nvPr/>
          </p:nvPicPr>
          <p:blipFill>
            <a:blip r:embed="rId9">
              <a:extLst/>
            </a:blip>
            <a:stretch>
              <a:fillRect/>
            </a:stretch>
          </p:blipFill>
          <p:spPr>
            <a:xfrm>
              <a:off x="3314061" y="3318052"/>
              <a:ext cx="525294" cy="525293"/>
            </a:xfrm>
            <a:prstGeom prst="rect">
              <a:avLst/>
            </a:prstGeom>
            <a:ln w="12700">
              <a:miter lim="400000"/>
            </a:ln>
          </p:spPr>
        </p:pic>
        <p:sp>
          <p:nvSpPr>
            <p:cNvPr id="119" name="Shape 119"/>
            <p:cNvSpPr/>
            <p:nvPr/>
          </p:nvSpPr>
          <p:spPr>
            <a:xfrm flipH="1">
              <a:off x="3468526" y="2526526"/>
              <a:ext cx="2732203" cy="1790"/>
            </a:xfrm>
            <a:prstGeom prst="line">
              <a:avLst/>
            </a:prstGeom>
            <a:ln w="38100" cap="rnd">
              <a:solidFill>
                <a:srgbClr val="414141"/>
              </a:solidFill>
              <a:custDash>
                <a:ds d="100000" sp="200000"/>
              </a:custDash>
              <a:miter lim="400000"/>
              <a:tailEnd type="triangle" len="sm"/>
            </a:ln>
          </p:spPr>
          <p:txBody>
            <a:bodyPr lIns="32146" rIns="32146"/>
            <a:lstStyle/>
            <a:p>
              <a:pPr defTabSz="321457">
                <a:defRPr sz="1200">
                  <a:solidFill>
                    <a:srgbClr val="000000"/>
                  </a:solidFill>
                  <a:latin typeface="Helvetica"/>
                  <a:ea typeface="Helvetica"/>
                  <a:cs typeface="Helvetica"/>
                  <a:sym typeface="Helvetica"/>
                </a:defRPr>
              </a:pPr>
              <a:endParaRPr sz="844"/>
            </a:p>
          </p:txBody>
        </p:sp>
        <p:sp>
          <p:nvSpPr>
            <p:cNvPr id="120" name="Shape 120"/>
            <p:cNvSpPr/>
            <p:nvPr/>
          </p:nvSpPr>
          <p:spPr>
            <a:xfrm flipH="1" flipV="1">
              <a:off x="3471404" y="4453110"/>
              <a:ext cx="2732203" cy="1"/>
            </a:xfrm>
            <a:prstGeom prst="line">
              <a:avLst/>
            </a:prstGeom>
            <a:ln w="38100" cap="rnd">
              <a:solidFill>
                <a:srgbClr val="414141"/>
              </a:solidFill>
              <a:custDash>
                <a:ds d="100000" sp="200000"/>
              </a:custDash>
              <a:miter lim="400000"/>
              <a:tailEnd type="triangle" len="sm"/>
            </a:ln>
          </p:spPr>
          <p:txBody>
            <a:bodyPr lIns="32146" rIns="32146"/>
            <a:lstStyle/>
            <a:p>
              <a:pPr defTabSz="321457">
                <a:defRPr sz="1200">
                  <a:solidFill>
                    <a:srgbClr val="000000"/>
                  </a:solidFill>
                  <a:latin typeface="Helvetica"/>
                  <a:ea typeface="Helvetica"/>
                  <a:cs typeface="Helvetica"/>
                  <a:sym typeface="Helvetica"/>
                </a:defRPr>
              </a:pPr>
              <a:endParaRPr sz="844"/>
            </a:p>
          </p:txBody>
        </p:sp>
        <p:sp>
          <p:nvSpPr>
            <p:cNvPr id="121" name="Shape 121"/>
            <p:cNvSpPr/>
            <p:nvPr/>
          </p:nvSpPr>
          <p:spPr>
            <a:xfrm>
              <a:off x="4322568" y="3310269"/>
              <a:ext cx="2067391" cy="611578"/>
            </a:xfrm>
            <a:prstGeom prst="rect">
              <a:avLst/>
            </a:prstGeom>
            <a:ln w="12700">
              <a:miter lim="400000"/>
            </a:ln>
            <a:extLst>
              <a:ext uri="{C572A759-6A51-4108-AA02-DFA0A04FC94B}">
                <ma14:wrappingTextBoxFlag xmlns:ma14="http://schemas.microsoft.com/office/mac/drawingml/2011/main" xmlns="" val="1"/>
              </a:ext>
            </a:extLst>
          </p:spPr>
          <p:txBody>
            <a:bodyPr lIns="32146" rIns="32146">
              <a:spAutoFit/>
            </a:bodyPr>
            <a:lstStyle/>
            <a:p>
              <a:pPr defTabSz="642915">
                <a:defRPr sz="1800">
                  <a:solidFill>
                    <a:srgbClr val="000000"/>
                  </a:solidFill>
                </a:defRPr>
              </a:pPr>
              <a:r>
                <a:rPr sz="1687">
                  <a:solidFill>
                    <a:srgbClr val="595959"/>
                  </a:solidFill>
                  <a:latin typeface="Calibri"/>
                  <a:ea typeface="Calibri"/>
                  <a:cs typeface="Calibri"/>
                  <a:sym typeface="Calibri"/>
                </a:rPr>
                <a:t>HTA</a:t>
              </a:r>
            </a:p>
            <a:p>
              <a:pPr defTabSz="642915">
                <a:defRPr sz="1800">
                  <a:solidFill>
                    <a:srgbClr val="000000"/>
                  </a:solidFill>
                </a:defRPr>
              </a:pPr>
              <a:r>
                <a:rPr sz="1687">
                  <a:solidFill>
                    <a:srgbClr val="595959"/>
                  </a:solidFill>
                  <a:latin typeface="Calibri"/>
                  <a:ea typeface="Calibri"/>
                  <a:cs typeface="Calibri"/>
                  <a:sym typeface="Calibri"/>
                </a:rPr>
                <a:t>(Enedis)</a:t>
              </a:r>
            </a:p>
          </p:txBody>
        </p:sp>
        <p:sp>
          <p:nvSpPr>
            <p:cNvPr id="122" name="Shape 122"/>
            <p:cNvSpPr/>
            <p:nvPr/>
          </p:nvSpPr>
          <p:spPr>
            <a:xfrm>
              <a:off x="4273229" y="5415362"/>
              <a:ext cx="2067391" cy="611578"/>
            </a:xfrm>
            <a:prstGeom prst="rect">
              <a:avLst/>
            </a:prstGeom>
            <a:ln w="12700">
              <a:miter lim="400000"/>
            </a:ln>
            <a:extLst>
              <a:ext uri="{C572A759-6A51-4108-AA02-DFA0A04FC94B}">
                <ma14:wrappingTextBoxFlag xmlns:ma14="http://schemas.microsoft.com/office/mac/drawingml/2011/main" xmlns="" val="1"/>
              </a:ext>
            </a:extLst>
          </p:spPr>
          <p:txBody>
            <a:bodyPr lIns="32146" rIns="32146">
              <a:spAutoFit/>
            </a:bodyPr>
            <a:lstStyle/>
            <a:p>
              <a:pPr defTabSz="642915">
                <a:defRPr sz="1800">
                  <a:solidFill>
                    <a:srgbClr val="000000"/>
                  </a:solidFill>
                </a:defRPr>
              </a:pPr>
              <a:r>
                <a:rPr sz="1687">
                  <a:solidFill>
                    <a:srgbClr val="595959"/>
                  </a:solidFill>
                  <a:latin typeface="Calibri"/>
                  <a:ea typeface="Calibri"/>
                  <a:cs typeface="Calibri"/>
                  <a:sym typeface="Calibri"/>
                </a:rPr>
                <a:t>BT</a:t>
              </a:r>
            </a:p>
            <a:p>
              <a:pPr defTabSz="642915">
                <a:defRPr sz="1800">
                  <a:solidFill>
                    <a:srgbClr val="000000"/>
                  </a:solidFill>
                </a:defRPr>
              </a:pPr>
              <a:r>
                <a:rPr sz="1687">
                  <a:solidFill>
                    <a:srgbClr val="595959"/>
                  </a:solidFill>
                  <a:latin typeface="Calibri"/>
                  <a:ea typeface="Calibri"/>
                  <a:cs typeface="Calibri"/>
                  <a:sym typeface="Calibri"/>
                </a:rPr>
                <a:t>(Enedis)</a:t>
              </a:r>
            </a:p>
          </p:txBody>
        </p:sp>
        <p:sp>
          <p:nvSpPr>
            <p:cNvPr id="123" name="Shape 123"/>
            <p:cNvSpPr/>
            <p:nvPr/>
          </p:nvSpPr>
          <p:spPr>
            <a:xfrm>
              <a:off x="4322568" y="1843248"/>
              <a:ext cx="2067391" cy="611578"/>
            </a:xfrm>
            <a:prstGeom prst="rect">
              <a:avLst/>
            </a:prstGeom>
            <a:ln w="12700">
              <a:miter lim="400000"/>
            </a:ln>
            <a:extLst>
              <a:ext uri="{C572A759-6A51-4108-AA02-DFA0A04FC94B}">
                <ma14:wrappingTextBoxFlag xmlns:ma14="http://schemas.microsoft.com/office/mac/drawingml/2011/main" xmlns="" val="1"/>
              </a:ext>
            </a:extLst>
          </p:spPr>
          <p:txBody>
            <a:bodyPr lIns="32146" rIns="32146">
              <a:spAutoFit/>
            </a:bodyPr>
            <a:lstStyle/>
            <a:p>
              <a:pPr defTabSz="642915">
                <a:defRPr sz="1800">
                  <a:solidFill>
                    <a:srgbClr val="000000"/>
                  </a:solidFill>
                </a:defRPr>
              </a:pPr>
              <a:r>
                <a:rPr sz="1687">
                  <a:latin typeface="Calibri"/>
                  <a:ea typeface="Calibri"/>
                  <a:cs typeface="Calibri"/>
                  <a:sym typeface="Calibri"/>
                </a:rPr>
                <a:t>H</a:t>
              </a:r>
              <a:r>
                <a:rPr sz="1687">
                  <a:solidFill>
                    <a:srgbClr val="595959"/>
                  </a:solidFill>
                  <a:latin typeface="Calibri"/>
                  <a:ea typeface="Calibri"/>
                  <a:cs typeface="Calibri"/>
                  <a:sym typeface="Calibri"/>
                </a:rPr>
                <a:t>TB</a:t>
              </a:r>
            </a:p>
            <a:p>
              <a:pPr defTabSz="642915">
                <a:defRPr sz="1800">
                  <a:solidFill>
                    <a:srgbClr val="000000"/>
                  </a:solidFill>
                </a:defRPr>
              </a:pPr>
              <a:r>
                <a:rPr sz="1687">
                  <a:solidFill>
                    <a:srgbClr val="595959"/>
                  </a:solidFill>
                  <a:latin typeface="Calibri"/>
                  <a:ea typeface="Calibri"/>
                  <a:cs typeface="Calibri"/>
                  <a:sym typeface="Calibri"/>
                </a:rPr>
                <a:t>(RTE)</a:t>
              </a:r>
            </a:p>
          </p:txBody>
        </p:sp>
      </p:grpSp>
    </p:spTree>
    <p:extLst>
      <p:ext uri="{BB962C8B-B14F-4D97-AF65-F5344CB8AC3E}">
        <p14:creationId xmlns:p14="http://schemas.microsoft.com/office/powerpoint/2010/main" val="130128361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normAutofit/>
          </a:bodyPr>
          <a:lstStyle/>
          <a:p>
            <a:pPr lvl="0">
              <a:defRPr sz="1800">
                <a:solidFill>
                  <a:srgbClr val="000000"/>
                </a:solidFill>
              </a:defRPr>
            </a:pPr>
            <a:r>
              <a:rPr sz="5400" dirty="0" err="1">
                <a:solidFill>
                  <a:srgbClr val="000000"/>
                </a:solidFill>
              </a:rPr>
              <a:t>Profilage</a:t>
            </a:r>
            <a:r>
              <a:rPr sz="5400" dirty="0">
                <a:solidFill>
                  <a:srgbClr val="000000"/>
                </a:solidFill>
              </a:rPr>
              <a:t> des </a:t>
            </a:r>
            <a:r>
              <a:rPr sz="5400" dirty="0" err="1">
                <a:solidFill>
                  <a:srgbClr val="000000"/>
                </a:solidFill>
              </a:rPr>
              <a:t>courbes</a:t>
            </a:r>
            <a:r>
              <a:rPr sz="5400" dirty="0">
                <a:solidFill>
                  <a:srgbClr val="000000"/>
                </a:solidFill>
              </a:rPr>
              <a:t> de charges</a:t>
            </a:r>
          </a:p>
        </p:txBody>
      </p:sp>
      <p:sp>
        <p:nvSpPr>
          <p:cNvPr id="126" name="Shape 126"/>
          <p:cNvSpPr>
            <a:spLocks noGrp="1"/>
          </p:cNvSpPr>
          <p:nvPr>
            <p:ph type="body" idx="1"/>
          </p:nvPr>
        </p:nvSpPr>
        <p:spPr>
          <a:prstGeom prst="rect">
            <a:avLst/>
          </a:prstGeom>
        </p:spPr>
        <p:txBody>
          <a:bodyPr/>
          <a:lstStyle/>
          <a:p>
            <a:pPr lvl="0">
              <a:defRPr sz="1800">
                <a:solidFill>
                  <a:srgbClr val="000000"/>
                </a:solidFill>
              </a:defRPr>
            </a:pPr>
            <a:r>
              <a:rPr sz="2531" dirty="0">
                <a:solidFill>
                  <a:srgbClr val="414141"/>
                </a:solidFill>
              </a:rPr>
              <a:t>Pas 1/2h sur </a:t>
            </a:r>
            <a:r>
              <a:rPr sz="2531" dirty="0" err="1">
                <a:solidFill>
                  <a:srgbClr val="414141"/>
                </a:solidFill>
              </a:rPr>
              <a:t>une</a:t>
            </a:r>
            <a:r>
              <a:rPr sz="2531" dirty="0">
                <a:solidFill>
                  <a:srgbClr val="414141"/>
                </a:solidFill>
              </a:rPr>
              <a:t> </a:t>
            </a:r>
            <a:r>
              <a:rPr sz="2531" dirty="0" err="1">
                <a:solidFill>
                  <a:srgbClr val="414141"/>
                </a:solidFill>
              </a:rPr>
              <a:t>année</a:t>
            </a:r>
            <a:r>
              <a:rPr sz="2531" dirty="0">
                <a:solidFill>
                  <a:srgbClr val="414141"/>
                </a:solidFill>
              </a:rPr>
              <a:t> </a:t>
            </a:r>
          </a:p>
          <a:p>
            <a:pPr lvl="0">
              <a:defRPr sz="1800">
                <a:solidFill>
                  <a:srgbClr val="000000"/>
                </a:solidFill>
              </a:defRPr>
            </a:pPr>
            <a:r>
              <a:rPr sz="2531" dirty="0">
                <a:solidFill>
                  <a:srgbClr val="414141"/>
                </a:solidFill>
              </a:rPr>
              <a:t>Challenge : passage d’un </a:t>
            </a:r>
            <a:r>
              <a:rPr sz="2531" dirty="0" err="1">
                <a:solidFill>
                  <a:srgbClr val="414141"/>
                </a:solidFill>
              </a:rPr>
              <a:t>profilage</a:t>
            </a:r>
            <a:r>
              <a:rPr sz="2531" dirty="0">
                <a:solidFill>
                  <a:srgbClr val="414141"/>
                </a:solidFill>
              </a:rPr>
              <a:t> </a:t>
            </a:r>
            <a:r>
              <a:rPr sz="2531" dirty="0" err="1">
                <a:solidFill>
                  <a:srgbClr val="414141"/>
                </a:solidFill>
              </a:rPr>
              <a:t>statique</a:t>
            </a:r>
            <a:r>
              <a:rPr sz="2531" dirty="0">
                <a:solidFill>
                  <a:srgbClr val="414141"/>
                </a:solidFill>
              </a:rPr>
              <a:t> a un </a:t>
            </a:r>
            <a:r>
              <a:rPr sz="2531" dirty="0" err="1">
                <a:solidFill>
                  <a:srgbClr val="414141"/>
                </a:solidFill>
              </a:rPr>
              <a:t>profilage</a:t>
            </a:r>
            <a:r>
              <a:rPr sz="2531" dirty="0">
                <a:solidFill>
                  <a:srgbClr val="414141"/>
                </a:solidFill>
              </a:rPr>
              <a:t> </a:t>
            </a:r>
            <a:r>
              <a:rPr sz="2531" dirty="0" err="1">
                <a:solidFill>
                  <a:srgbClr val="414141"/>
                </a:solidFill>
              </a:rPr>
              <a:t>dynamique</a:t>
            </a:r>
            <a:r>
              <a:rPr sz="2531" dirty="0">
                <a:solidFill>
                  <a:srgbClr val="414141"/>
                </a:solidFill>
              </a:rPr>
              <a:t> pour 7 profiles</a:t>
            </a:r>
            <a:r>
              <a:rPr sz="2531" dirty="0" smtClean="0">
                <a:solidFill>
                  <a:srgbClr val="414141"/>
                </a:solidFill>
              </a:rPr>
              <a:t>.</a:t>
            </a:r>
            <a:endParaRPr lang="fr-FR" sz="2531" dirty="0" smtClean="0">
              <a:solidFill>
                <a:srgbClr val="414141"/>
              </a:solidFill>
            </a:endParaRPr>
          </a:p>
          <a:p>
            <a:pPr lvl="0">
              <a:defRPr sz="1800">
                <a:solidFill>
                  <a:srgbClr val="000000"/>
                </a:solidFill>
              </a:defRPr>
            </a:pPr>
            <a:r>
              <a:rPr lang="fr-FR" sz="2531" dirty="0" smtClean="0">
                <a:solidFill>
                  <a:srgbClr val="414141"/>
                </a:solidFill>
              </a:rPr>
              <a:t>Profile statique construit au moyen de procédé analytique</a:t>
            </a:r>
          </a:p>
          <a:p>
            <a:pPr lvl="0">
              <a:defRPr sz="1800">
                <a:solidFill>
                  <a:srgbClr val="000000"/>
                </a:solidFill>
              </a:defRPr>
            </a:pPr>
            <a:r>
              <a:rPr lang="fr-FR" sz="2531" dirty="0" smtClean="0">
                <a:solidFill>
                  <a:srgbClr val="414141"/>
                </a:solidFill>
              </a:rPr>
              <a:t>Déformation des profils par gradient de température</a:t>
            </a:r>
            <a:endParaRPr sz="2531" dirty="0">
              <a:solidFill>
                <a:srgbClr val="414141"/>
              </a:solidFill>
            </a:endParaRPr>
          </a:p>
        </p:txBody>
      </p:sp>
      <p:pic>
        <p:nvPicPr>
          <p:cNvPr id="127" name="illustration-hphc.png"/>
          <p:cNvPicPr/>
          <p:nvPr/>
        </p:nvPicPr>
        <p:blipFill>
          <a:blip r:embed="rId2">
            <a:extLst/>
          </a:blip>
          <a:srcRect b="4997"/>
          <a:stretch>
            <a:fillRect/>
          </a:stretch>
        </p:blipFill>
        <p:spPr>
          <a:xfrm>
            <a:off x="8972585" y="3950212"/>
            <a:ext cx="1972332" cy="1514626"/>
          </a:xfrm>
          <a:prstGeom prst="rect">
            <a:avLst/>
          </a:prstGeom>
          <a:ln w="12700">
            <a:miter lim="400000"/>
          </a:ln>
        </p:spPr>
      </p:pic>
    </p:spTree>
    <p:extLst>
      <p:ext uri="{BB962C8B-B14F-4D97-AF65-F5344CB8AC3E}">
        <p14:creationId xmlns:p14="http://schemas.microsoft.com/office/powerpoint/2010/main" val="221026039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Profile d’énergie</a:t>
            </a:r>
            <a:endParaRPr lang="fr-FR" dirty="0"/>
          </a:p>
        </p:txBody>
      </p:sp>
      <p:sp>
        <p:nvSpPr>
          <p:cNvPr id="3" name="Espace réservé du contenu 2"/>
          <p:cNvSpPr>
            <a:spLocks noGrp="1"/>
          </p:cNvSpPr>
          <p:nvPr>
            <p:ph idx="1"/>
          </p:nvPr>
        </p:nvSpPr>
        <p:spPr/>
        <p:txBody>
          <a:bodyPr>
            <a:normAutofit/>
          </a:bodyPr>
          <a:lstStyle/>
          <a:p>
            <a:r>
              <a:rPr lang="fr-FR" sz="2400" dirty="0" smtClean="0"/>
              <a:t>Profil RES1 : Ce Profil concerne les Sites de Soutirage ayant la qualification «résidentiel», livrés en basse tension, d’une puissance souscrite inférieure ou égale à 6kVA. </a:t>
            </a:r>
          </a:p>
          <a:p>
            <a:endParaRPr lang="fr-FR" sz="2400" dirty="0"/>
          </a:p>
          <a:p>
            <a:r>
              <a:rPr lang="fr-FR" sz="2400" dirty="0" smtClean="0"/>
              <a:t>Profil RES11Ce Profil concerne les Sites de Soutirage ayant la qualification «résidentiel», livrés en basse tension, d’une puissance souscrite strictement supérieure à 6kVA et inférieure ou égale à</a:t>
            </a:r>
            <a:endParaRPr lang="fr-FR" sz="2400" dirty="0"/>
          </a:p>
        </p:txBody>
      </p:sp>
    </p:spTree>
    <p:extLst>
      <p:ext uri="{BB962C8B-B14F-4D97-AF65-F5344CB8AC3E}">
        <p14:creationId xmlns:p14="http://schemas.microsoft.com/office/powerpoint/2010/main" val="9751653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Exploration du jeu de données</a:t>
            </a:r>
            <a:endParaRPr lang="fr-FR" dirty="0"/>
          </a:p>
        </p:txBody>
      </p:sp>
      <p:sp>
        <p:nvSpPr>
          <p:cNvPr id="3" name="Espace réservé du contenu 2"/>
          <p:cNvSpPr>
            <a:spLocks noGrp="1"/>
          </p:cNvSpPr>
          <p:nvPr>
            <p:ph idx="1"/>
          </p:nvPr>
        </p:nvSpPr>
        <p:spPr>
          <a:xfrm>
            <a:off x="838200" y="1690688"/>
            <a:ext cx="10515600" cy="4486275"/>
          </a:xfrm>
        </p:spPr>
        <p:txBody>
          <a:bodyPr>
            <a:normAutofit fontScale="92500" lnSpcReduction="10000"/>
          </a:bodyPr>
          <a:lstStyle/>
          <a:p>
            <a:r>
              <a:rPr lang="fr-FR" dirty="0" smtClean="0"/>
              <a:t>Variables à expliquer :  7 séries temporelles décrivant chacune  l’évolution d’un profil de consommation normalisé</a:t>
            </a:r>
          </a:p>
          <a:p>
            <a:endParaRPr lang="fr-FR" dirty="0" smtClean="0"/>
          </a:p>
          <a:p>
            <a:r>
              <a:rPr lang="fr-FR" dirty="0" smtClean="0"/>
              <a:t>Variables explicatives : 22 séries temporelles décrivant l’évolution de grandeurs énergétiques et environnementales :</a:t>
            </a:r>
          </a:p>
          <a:p>
            <a:pPr lvl="1"/>
            <a:r>
              <a:rPr lang="fr-FR" dirty="0" smtClean="0"/>
              <a:t>19 variables énergétiques (W) issues de mesures ou de calculs</a:t>
            </a:r>
          </a:p>
          <a:p>
            <a:pPr lvl="1"/>
            <a:r>
              <a:rPr lang="fr-FR" dirty="0" smtClean="0"/>
              <a:t>2 variables de température (°C)</a:t>
            </a:r>
          </a:p>
          <a:p>
            <a:pPr lvl="1"/>
            <a:r>
              <a:rPr lang="fr-FR" dirty="0" smtClean="0"/>
              <a:t>1 variable sans dimension représentant le rayonnement</a:t>
            </a:r>
          </a:p>
          <a:p>
            <a:pPr lvl="1"/>
            <a:endParaRPr lang="fr-FR" dirty="0" smtClean="0"/>
          </a:p>
          <a:p>
            <a:r>
              <a:rPr lang="fr-FR" dirty="0" smtClean="0"/>
              <a:t>Données disponibles sur la période 15/10/2013-12/10/2018</a:t>
            </a:r>
          </a:p>
          <a:p>
            <a:pPr lvl="1"/>
            <a:r>
              <a:rPr lang="fr-FR" dirty="0" smtClean="0"/>
              <a:t>A l’exclusion de la période 01/07/2017-30/06/2018 pour les profils</a:t>
            </a:r>
          </a:p>
          <a:p>
            <a:r>
              <a:rPr lang="fr-FR" dirty="0" smtClean="0"/>
              <a:t>Données échantillonnées avec une période de 30 minutes</a:t>
            </a:r>
          </a:p>
          <a:p>
            <a:endParaRPr lang="fr-FR" dirty="0" smtClean="0"/>
          </a:p>
          <a:p>
            <a:endParaRPr lang="fr-FR" dirty="0" smtClean="0"/>
          </a:p>
          <a:p>
            <a:endParaRPr lang="fr-FR" dirty="0"/>
          </a:p>
        </p:txBody>
      </p:sp>
    </p:spTree>
    <p:extLst>
      <p:ext uri="{BB962C8B-B14F-4D97-AF65-F5344CB8AC3E}">
        <p14:creationId xmlns:p14="http://schemas.microsoft.com/office/powerpoint/2010/main" val="6428457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Variables explicatives analyse graphique</a:t>
            </a:r>
            <a:endParaRPr lang="fr-FR" dirty="0"/>
          </a:p>
        </p:txBody>
      </p:sp>
      <p:pic>
        <p:nvPicPr>
          <p:cNvPr id="5" name="Espace réservé du conten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797050"/>
            <a:ext cx="8380345" cy="5060950"/>
          </a:xfrm>
        </p:spPr>
      </p:pic>
      <p:sp>
        <p:nvSpPr>
          <p:cNvPr id="6" name="ZoneTexte 5"/>
          <p:cNvSpPr txBox="1"/>
          <p:nvPr/>
        </p:nvSpPr>
        <p:spPr>
          <a:xfrm>
            <a:off x="7931150" y="3302000"/>
            <a:ext cx="4051300" cy="92333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Contrôle visuel sur plusieurs périodes</a:t>
            </a:r>
          </a:p>
          <a:p>
            <a:pPr marL="285750" indent="-285750">
              <a:buFont typeface="Arial" panose="020B0604020202020204" pitchFamily="34" charset="0"/>
              <a:buChar char="•"/>
            </a:pPr>
            <a:r>
              <a:rPr lang="fr-FR" dirty="0" smtClean="0"/>
              <a:t>Périodicité apparente (D,W,Y)</a:t>
            </a:r>
          </a:p>
          <a:p>
            <a:pPr marL="285750" indent="-285750">
              <a:buFont typeface="Arial" panose="020B0604020202020204" pitchFamily="34" charset="0"/>
              <a:buChar char="•"/>
            </a:pPr>
            <a:r>
              <a:rPr lang="fr-FR" dirty="0" smtClean="0"/>
              <a:t>Profil particulier de certaines variables</a:t>
            </a:r>
            <a:endParaRPr lang="fr-FR" dirty="0"/>
          </a:p>
        </p:txBody>
      </p:sp>
      <p:cxnSp>
        <p:nvCxnSpPr>
          <p:cNvPr id="8" name="Connecteur droit avec flèche 7"/>
          <p:cNvCxnSpPr/>
          <p:nvPr/>
        </p:nvCxnSpPr>
        <p:spPr>
          <a:xfrm flipH="1">
            <a:off x="6096000" y="4064000"/>
            <a:ext cx="1892300" cy="889000"/>
          </a:xfrm>
          <a:prstGeom prst="straightConnector1">
            <a:avLst/>
          </a:prstGeom>
          <a:ln w="28575">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0" name="Connecteur droit avec flèche 9"/>
          <p:cNvCxnSpPr/>
          <p:nvPr/>
        </p:nvCxnSpPr>
        <p:spPr>
          <a:xfrm flipH="1">
            <a:off x="3898900" y="4064000"/>
            <a:ext cx="4089400" cy="685800"/>
          </a:xfrm>
          <a:prstGeom prst="straightConnector1">
            <a:avLst/>
          </a:prstGeom>
          <a:ln w="28575">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2" name="Connecteur droit avec flèche 11"/>
          <p:cNvCxnSpPr>
            <a:stCxn id="6" idx="1"/>
          </p:cNvCxnSpPr>
          <p:nvPr/>
        </p:nvCxnSpPr>
        <p:spPr>
          <a:xfrm flipH="1" flipV="1">
            <a:off x="6007100" y="3195639"/>
            <a:ext cx="1924050" cy="568026"/>
          </a:xfrm>
          <a:prstGeom prst="straightConnector1">
            <a:avLst/>
          </a:prstGeom>
          <a:ln w="28575">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a:stCxn id="6" idx="1"/>
          </p:cNvCxnSpPr>
          <p:nvPr/>
        </p:nvCxnSpPr>
        <p:spPr>
          <a:xfrm flipH="1" flipV="1">
            <a:off x="4883150" y="3195639"/>
            <a:ext cx="3048000" cy="568026"/>
          </a:xfrm>
          <a:prstGeom prst="straightConnector1">
            <a:avLst/>
          </a:prstGeom>
          <a:ln w="28575">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91558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du contenu 1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887545"/>
            <a:ext cx="5395119" cy="5395119"/>
          </a:xfrm>
          <a:ln w="3175">
            <a:noFill/>
          </a:ln>
        </p:spPr>
      </p:pic>
      <p:sp>
        <p:nvSpPr>
          <p:cNvPr id="2" name="Titre 1"/>
          <p:cNvSpPr>
            <a:spLocks noGrp="1"/>
          </p:cNvSpPr>
          <p:nvPr>
            <p:ph type="title"/>
          </p:nvPr>
        </p:nvSpPr>
        <p:spPr/>
        <p:txBody>
          <a:bodyPr/>
          <a:lstStyle/>
          <a:p>
            <a:r>
              <a:rPr lang="fr-FR" dirty="0" smtClean="0"/>
              <a:t>Analyse statistique macroscopique</a:t>
            </a:r>
            <a:endParaRPr lang="fr-FR" dirty="0"/>
          </a:p>
        </p:txBody>
      </p:sp>
      <p:sp>
        <p:nvSpPr>
          <p:cNvPr id="7" name="ZoneTexte 6"/>
          <p:cNvSpPr txBox="1"/>
          <p:nvPr/>
        </p:nvSpPr>
        <p:spPr>
          <a:xfrm>
            <a:off x="6254749" y="1949450"/>
            <a:ext cx="5788237" cy="2308324"/>
          </a:xfrm>
          <a:prstGeom prst="rect">
            <a:avLst/>
          </a:prstGeom>
          <a:noFill/>
        </p:spPr>
        <p:txBody>
          <a:bodyPr wrap="square" rtlCol="0">
            <a:spAutoFit/>
          </a:bodyPr>
          <a:lstStyle/>
          <a:p>
            <a:pPr marL="285750" indent="-285750">
              <a:buFont typeface="Arial" panose="020B0604020202020204" pitchFamily="34" charset="0"/>
              <a:buChar char="•"/>
            </a:pPr>
            <a:r>
              <a:rPr lang="fr-FR" dirty="0" smtClean="0"/>
              <a:t>Variables énergie corrélées (sommes / complémentaires)</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Température corrélées avec consommation réseau</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Température corrélées avec profils résidentiels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smtClean="0"/>
              <a:t>La température va jouer un rôle clé</a:t>
            </a:r>
          </a:p>
          <a:p>
            <a:pPr marL="285750" indent="-285750">
              <a:buFont typeface="Arial" panose="020B0604020202020204" pitchFamily="34" charset="0"/>
              <a:buChar char="•"/>
            </a:pPr>
            <a:endParaRPr lang="fr-FR" dirty="0"/>
          </a:p>
        </p:txBody>
      </p:sp>
      <p:sp>
        <p:nvSpPr>
          <p:cNvPr id="8" name="Flèche vers le bas 7"/>
          <p:cNvSpPr/>
          <p:nvPr/>
        </p:nvSpPr>
        <p:spPr>
          <a:xfrm>
            <a:off x="200237" y="1519238"/>
            <a:ext cx="155786" cy="20658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rot="16200000">
            <a:off x="-156405" y="2413672"/>
            <a:ext cx="1213366" cy="276999"/>
          </a:xfrm>
          <a:prstGeom prst="rect">
            <a:avLst/>
          </a:prstGeom>
          <a:noFill/>
        </p:spPr>
        <p:txBody>
          <a:bodyPr wrap="square" rtlCol="0">
            <a:spAutoFit/>
          </a:bodyPr>
          <a:lstStyle/>
          <a:p>
            <a:r>
              <a:rPr lang="fr-FR" sz="1200" dirty="0" smtClean="0"/>
              <a:t>Energie réseau</a:t>
            </a:r>
            <a:endParaRPr lang="fr-FR" sz="1200" dirty="0"/>
          </a:p>
        </p:txBody>
      </p:sp>
      <p:sp>
        <p:nvSpPr>
          <p:cNvPr id="15" name="ZoneTexte 14"/>
          <p:cNvSpPr txBox="1"/>
          <p:nvPr/>
        </p:nvSpPr>
        <p:spPr>
          <a:xfrm>
            <a:off x="-46610" y="3709676"/>
            <a:ext cx="993775" cy="276999"/>
          </a:xfrm>
          <a:prstGeom prst="rect">
            <a:avLst/>
          </a:prstGeom>
          <a:noFill/>
        </p:spPr>
        <p:txBody>
          <a:bodyPr wrap="square" rtlCol="0">
            <a:spAutoFit/>
          </a:bodyPr>
          <a:lstStyle/>
          <a:p>
            <a:r>
              <a:rPr lang="fr-FR" sz="1200" dirty="0" smtClean="0"/>
              <a:t>Température</a:t>
            </a:r>
            <a:endParaRPr lang="fr-FR" sz="1200" dirty="0"/>
          </a:p>
        </p:txBody>
      </p:sp>
      <p:sp>
        <p:nvSpPr>
          <p:cNvPr id="18" name="ZoneTexte 17"/>
          <p:cNvSpPr txBox="1"/>
          <p:nvPr/>
        </p:nvSpPr>
        <p:spPr>
          <a:xfrm>
            <a:off x="3936205" y="6214015"/>
            <a:ext cx="1393995" cy="276999"/>
          </a:xfrm>
          <a:prstGeom prst="rect">
            <a:avLst/>
          </a:prstGeom>
          <a:noFill/>
        </p:spPr>
        <p:txBody>
          <a:bodyPr wrap="square" rtlCol="0">
            <a:spAutoFit/>
          </a:bodyPr>
          <a:lstStyle/>
          <a:p>
            <a:pPr algn="ctr"/>
            <a:r>
              <a:rPr lang="fr-FR" sz="1200" dirty="0" smtClean="0"/>
              <a:t>Profils résidentiels</a:t>
            </a:r>
            <a:endParaRPr lang="fr-FR" sz="1200" dirty="0"/>
          </a:p>
        </p:txBody>
      </p:sp>
      <p:sp>
        <p:nvSpPr>
          <p:cNvPr id="20" name="Rectangle 19"/>
          <p:cNvSpPr/>
          <p:nvPr/>
        </p:nvSpPr>
        <p:spPr>
          <a:xfrm>
            <a:off x="4072730" y="3653095"/>
            <a:ext cx="569120" cy="244290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rot="5400000">
            <a:off x="2634185" y="1922429"/>
            <a:ext cx="276998" cy="373833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droite 23"/>
          <p:cNvSpPr/>
          <p:nvPr/>
        </p:nvSpPr>
        <p:spPr>
          <a:xfrm>
            <a:off x="4072730" y="6116484"/>
            <a:ext cx="590720" cy="118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2895600" y="3653095"/>
            <a:ext cx="228600" cy="265125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3580775" y="3661959"/>
            <a:ext cx="228600" cy="265125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p:cNvSpPr txBox="1"/>
          <p:nvPr/>
        </p:nvSpPr>
        <p:spPr>
          <a:xfrm>
            <a:off x="2080188" y="6272244"/>
            <a:ext cx="1905795" cy="461665"/>
          </a:xfrm>
          <a:prstGeom prst="rect">
            <a:avLst/>
          </a:prstGeom>
          <a:noFill/>
        </p:spPr>
        <p:txBody>
          <a:bodyPr wrap="square" rtlCol="0">
            <a:spAutoFit/>
          </a:bodyPr>
          <a:lstStyle/>
          <a:p>
            <a:pPr algn="ctr"/>
            <a:r>
              <a:rPr lang="fr-FR" sz="1200" dirty="0" smtClean="0"/>
              <a:t>Production </a:t>
            </a:r>
            <a:r>
              <a:rPr lang="fr-FR" sz="1200" dirty="0" err="1" smtClean="0"/>
              <a:t>photo-voltaique</a:t>
            </a:r>
            <a:endParaRPr lang="fr-FR" sz="1200" dirty="0" smtClean="0"/>
          </a:p>
          <a:p>
            <a:pPr algn="ctr"/>
            <a:r>
              <a:rPr lang="fr-FR" sz="1200" dirty="0" smtClean="0"/>
              <a:t>Pseudo rayonnement</a:t>
            </a:r>
            <a:endParaRPr lang="fr-FR" sz="1200" dirty="0"/>
          </a:p>
        </p:txBody>
      </p:sp>
    </p:spTree>
    <p:extLst>
      <p:ext uri="{BB962C8B-B14F-4D97-AF65-F5344CB8AC3E}">
        <p14:creationId xmlns:p14="http://schemas.microsoft.com/office/powerpoint/2010/main" val="304516669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Nb2Rlcm4iLCJWZXJzaW9uIjp7IiRpZCI6IjIiLCJWZXJzaW9uIjoiMy4yLjAiLCJPcmlnaW5hbEFzc2VtYmx5VmVyc2lvbiI6IjMuMDEuMDYuMDAiLCJFZGl0aW9uIjoiUHJvIiwiSXNQbHVzRWRpdGlvbiI6dHJ1ZSwiSXNQcm9FZGl0aW9uIjp0cnVlfSwiRWZmZWN0IjoxLCJTdHlsZSI6eyIkaWQiOiIzIiwiVGltZWJhbmRTdHlsZSI6eyIkaWQiOiI0IiwiU2NhbGVNYXJraW5nIjowLCJTaGFwZSI6NiwiU2hhcGVTdHlsZSI6eyIkaWQiOiI1IiwiTWFyZ2luIjp7IiRpZCI6IjYiLCJUb3AiOjAsIkxlZnQiOjEwLCJSaWdodCI6MTAsIkJvdHRvbSI6MH0sIlBhZGRpbmciOnsiJGlkIjoiNyIsIlRvcCI6MywiTGVmdCI6MTMsIlJpZ2h0IjoxMywiQm90dG9tIjozfSwiQmFja2dyb3VuZCI6eyIkaWQiOiI4IiwiQ29sb3IiOnsiJGlkIjoiOSIsIkEiOjI1NSwiUiI6MTc4LCJHIjo3OSwiQiI6NDF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EzNSwiRyI6MTMyLCJCIjoxOTl9fSwiTWF4V2lkdGgiOiJJbmZpbml0eSIsIk1heEhlaWdodCI6IkluZmluaXR5IiwiU21hcnRGb3JlZ3JvdW5kSXNBY3RpdmUiOmZhbHNlLCJIb3Jpem9udGFsQWxpZ25tZW50IjowLCJWZXJ0aWNhbEFsaWdubWVudCI6MCwiU21hcnRGb3JlZ3JvdW5kIjpudWxsLCJCYWNrZ3JvdW5kRmlsbFR5cGUiOjAsIk1hcmdpbiI6eyIkaWQiOiIxNyIsIlRvcCI6MCwiTGVmdCI6MCwiUmlnaHQiOjIwLCJCb3R0b20iOjB9LCJQYWRkaW5nIjp7IiRpZCI6IjE4IiwiVG9wIjowLCJMZWZ0IjowLCJSaWdodCI6MCwiQm90dG9tIjowfSwiQmFja2dyb3VuZCI6eyIkaWQiOiIxOSIsIkNvbG9yIjp7IiRpZCI6IjIwIiwiQSI6ODksIlIiOjAsIkciOjAsIkIiOjB9fSwiSXNWaXNpYmxlIjpmYWxz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zNSwiRyI6MTMyLCJCIjoxOT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nRydW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c3LCJSIjowLCJHIjowLCJCIjowfX0sIkFwcGVuZFllYXJPblllYXJDaGFuZ2UiOnRydWUsIkVsYXBzZWRUaW1lRm9ybWF0IjoxLCJUb2RheU1hcmtlclBvc2l0aW9uIjozLCJRdWlja1Bvc2l0aW9uIjozLCJBYnNvbHV0ZVBvc2l0aW9uIjoyNDMuMCwiTWFyZ2luIjp7IiRpZCI6IjQ5IiwiVG9wIjowLCJMZWZ0IjoxMCwiUmlnaHQiOjEwLCJCb3R0b20iOjB9LCJQYWRkaW5nIjp7IiRpZCI6IjUwIiwiVG9wIjowLCJMZWZ0IjowLCJSaWdodCI6MCwiQm90dG9tIjowfSwiQmFja2dyb3VuZCI6eyIkaWQiOiI1MSIsIkNvbG9yIjp7IiRpZCI6IjUyIiwiQSI6MjU1LCJSIjoxMTUsIkciOjExNSwiQiI6MTE1fX0sIklzVmlzaWJsZSI6dHJ1ZSwiV2lkdGgiOjAuMCwiSGVpZ2h0IjowLjAsIkJvcmRlclN0eWxlIjpudWxsLCJQYXJlbnRTdHlsZSI6bnVsbH0sIkRlZmF1bHRNaWxlc3RvbmVTdHlsZSI6eyIkaWQiOiI1MyIsIlNoYXBlIjozLCJDb25uZWN0b3JNYXJnaW4iOnsiJGlkIjoiNTQiLCJUb3AiOjAsIkxlZnQiOjIsIlJpZ2h0IjoyLCJCb3R0b20iOjB9LCJDb25uZWN0b3JTdHlsZSI6eyIkaWQiOiI1NSIsIkxpbmVDb2xvciI6eyIkaWQiOiI1NiIsIiR0eXBlIjoiTkxSRS5Db21tb24uRG9tLlNvbGlkQ29sb3JCcnVzaCwgTkxSRS5Db21tb24iLCJDb2xvciI6eyIkaWQiOiI1NyIsIkEiOjI1NSwiUiI6MzEsIkciOjczLCJCIjoxMjZ9fSwiTGluZVdlaWdodCI6MS4wLCJMaW5lVHlwZSI6MCwiUGFyZW50U3R5bGUiOm51bGx9LCJJc0JlbG93VGltZWJhbmQiOmZhbHNlLCJQb3NpdGlvbk9uVGFzayI6MC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eyIkaWQiOiI2MiIsIkNvbG9yIjp7IiRpZCI6IjYzIiwiQSI6MjU1LCJSIjowLCJHIjoxMTQsIkIiOjE4OH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ZmFsc2UsIklzSXRhbGljIjpmYWxzZSwiSXNVbmRlcmxpbmVkIjpmYWxzZSwiUGFyZW50U3R5bGUiOm51bGx9LCJBdXRvU2l6ZSI6MCwiRm9yZWdyb3VuZCI6eyIkaWQiOiI2OSIsIkNvbG9yIjp7IiRpZCI6IjcwIiwiQSI6MjU1LCJSIjo5OCwiRyI6NjcsIkIiOjUwfX0sIk1heFdpZHRoIjoyMDAuMCwiTWF4SGVpZ2h0IjoiSW5maW5pdHkiLCJTbWFydEZvcmVncm91bmRJc0FjdGl2ZSI6ZmFsc2UsIkhvcml6b250YWxBbGlnbm1lbnQiOjEsIlZlcnRpY2FsQWxpZ25tZW50IjowLCJTbWFydEZvcmVncm91bmQiOm51bGwsIkJhY2tncm91bmRGaWxsVHlwZSI6M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EwNywiRyI6MTY1LCJCIjozMX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nsiJGlkIjoiODIiLCJEYXRlUGFydElzVmlzaWJsZSI6ZmFsc2UsIlRpbWVQYXJ0SXNWaXNpYmxlIjpmYWxzZX19LCJJc1Zpc2libGUiOnRydWUsIlBhcmVudFN0eWxlIjpudWxsfSwiRGVmYXVsdFRhc2tTdHlsZSI6eyIkaWQiOiI4MyIsIlNoYXBlIjo3LCJTaGFwZVRoaWNrbmVzcyI6MSwiRHVyYXRpb25Gb3JtYXQiOjAsIkluY2x1ZGVOb25Xb3JraW5nRGF5c0luRHVyYXRpb24iOnRydWUsIlBlcmNlbnRhZ2VDb21wbGV0ZVN0eWxlIjp7IiRpZCI6Ijg0IiwiRm9udFNldHRpbmdzIjp7IiRpZCI6Ijg1IiwiRm9udFNpemUiOjEwLCJGb250TmFtZSI6IkNhbGlicmkiLCJJc0JvbGQiOmZhbHNlLCJJc0l0YWxpYyI6ZmFsc2UsIklzVW5kZXJsaW5lZCI6ZmFsc2UsIlBhcmVudFN0eWxlIjpudWxsfSwiQXV0b1NpemUiOjAsIkZvcmVncm91bmQiOnsiJGlkIjoiODYiLCJDb2xvciI6eyIkaWQiOiI4N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aWQiOiI4OCIsIlRvcCI6MCwiTGVmdCI6MCwiUmlnaHQiOjAsIkJvdHRvbSI6MH0sIlBhZGRpbmciOnsiJGlkIjoiODkiLCJUb3AiOjAsIkxlZnQiOjAsIlJpZ2h0IjowLCJCb3R0b20iOjB9LCJCYWNrZ3JvdW5kIjp7IiRpZCI6IjkwIiwiQ29sb3IiOnsiJHJlZiI6IjIwIn19LCJJc1Zpc2libGUiOnRydWUsIldpZHRoIjowLjAsIkhlaWdodCI6MC4wLCJCb3JkZXJTdHlsZSI6bnVsbCwiUGFyZW50U3R5bGUiOm51bGx9LCJEdXJhdGlvblN0eWxlIjp7IiRpZCI6IjkxIiwiRm9udFNldHRpbmdzIjp7IiRpZCI6IjkyIiwiRm9udFNpemUiOjEwLCJGb250TmFtZSI6IkNhbGlicmkiLCJJc0JvbGQiOmZhbHNlLCJJc0l0YWxpYyI6ZmFsc2UsIklzVW5kZXJsaW5lZCI6ZmFsc2UsIlBhcmVudFN0eWxlIjpudWxsfSwiQXV0b1NpemUiOjAsIkZvcmVncm91bmQiOnsiJGlkIjoiOTMiLCJDb2xvciI6eyIkaWQiOiI5NCIsIkEiOjI1NSwiUiI6MTM1LCJHIjoxMzIsIkIiOjE5OX19LCJNYXhXaWR0aCI6MjAwLjAsIk1heEhlaWdodCI6IkluZmluaXR5IiwiU21hcnRGb3JlZ3JvdW5kSXNBY3RpdmUiOmZhbHNlLCJIb3Jpem9udGFsQWxpZ25tZW50IjowLCJWZXJ0aWNhbEFsaWdubWVudCI6MCwiU21hcnRGb3JlZ3JvdW5kIjpudWxsLCJCYWNrZ3JvdW5kRmlsbFR5cGUiOjAsIk1hcmdpbiI6eyIkaWQiOiI5NSIsIlRvcCI6MCwiTGVmdCI6MCwiUmlnaHQiOjAsIkJvdHRvbSI6MH0sIlBhZGRpbmciOnsiJGlkIjoiOTYiLCJUb3AiOjAsIkxlZnQiOjAsIlJpZ2h0IjowLCJCb3R0b20iOjB9LCJCYWNrZ3JvdW5kIjp7IiRpZCI6Ijk3IiwiQ29sb3IiOnsiJHJlZiI6IjIwIn19LCJJc1Zpc2libGUiOnRydWUsIldpZHRoIjowLjAsIkhlaWdodCI6MC4wLCJCb3JkZXJTdHlsZSI6bnVsbCwiUGFyZW50U3R5bGUiOm51bGx9LCJIb3Jpem9udG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VmVydGljYWxDb25uZWN0b3JTdHlsZSI6eyIkaWQiOiIxMDEiLCJMaW5lQ29sb3IiOnsiJGlkIjoiMTAyIiwiJHR5cGUiOiJOTFJFLkNvbW1vbi5Eb20uU29saWRDb2xvckJydXNoLCBOTFJFLkNvbW1vbiIsIkNvbG9yIjp7IiRpZCI6IjEwMyIsIkEiOjI1NSwiUiI6MjIwLCJHIjoyMTYsIkIiOjIyMH19LCJMaW5lV2VpZ2h0IjowLjAsIkxpbmVUeXBlIjowLCJQYXJlbnRTdHlsZSI6bnVsbH0sIk1hcmdpbiI6bnVsbCwiU3RhcnREYXRlUG9zaXRpb24iOjQsIkVuZERhdGVQb3NpdGlvbiI6NCwiRGF0ZUlzVmlzaWJsZSI6dHJ1ZSwiVGl0bGVQb3NpdGlvbiI6NSwiRHVyYXRpb25Qb3NpdGlvbiI6NiwiUGVyY2VudGFnZUNvbXBsZXRlZFBvc2l0aW9uIjoyLCJTcGFjaW5nIjo1LCJJc0JlbG93VGltZWJhbmQiOmZhbHNlLCJQZXJjZW50YWdlQ29tcGxldGVTaGFwZU9wYWNpdHkiOjM1LCJTaGFwZVN0eWxlIjp7IiRpZCI6IjEwNCIsIk1hcmdpbiI6eyIkaWQiOiIxMDUiLCJUb3AiOjAsIkxlZnQiOjQsIlJpZ2h0Ijo0LCJCb3R0b20iOjB9LCJQYWRkaW5nIjp7IiRpZCI6IjEwNiIsIlRvcCI6MCwiTGVmdCI6MCwiUmlnaHQiOjAsIkJvdHRvbSI6MH0sIkJhY2tncm91bmQiOnsiJGlkIjoiMTA3IiwiQ29sb3IiOnsiJGlkIjoiMTA4IiwiQSI6MjU1LCJSIjowLCJHIjoxMTQsIkIiOjE4OH19LCJJc1Zpc2libGUiOnRydWUsIldpZHRoIjowLjAsIkhlaWdodCI6MTYuMCwiQm9yZGVyU3R5bGUiOnsiJGlkIjoiMTA5IiwiTGluZUNvbG9yIjp7IiRpZCI6IjExMCIsIiR0eXBlIjoiTkxSRS5Db21tb24uRG9tLlNvbGlkQ29sb3JCcnVzaCwgTkxSRS5Db21tb24iLCJDb2xvciI6eyIkaWQiOiIxMTEiLCJBIjoyNTUsIlIiOjI1NSwiRyI6MCwiQiI6MH19LCJMaW5lV2VpZ2h0IjowLjAsIkxpbmVUeXBlIjowLCJQYXJlbnRTdHlsZSI6bnVsbH0sIlBhcmVudFN0eWxlIjpudWxsfSwiVGl0bGVTdHlsZSI6eyIkaWQiOiIxMTIiLCJGb250U2V0dGluZ3MiOnsiJGlkIjoiMTEzIiwiRm9udFNpemUiOjExLCJGb250TmFtZSI6IkNhbGlicmkiLCJJc0JvbGQiOnRydWUsIklzSXRhbGljIjpmYWxzZSwiSXNVbmRlcmxpbmVkIjpmYWxzZSwiUGFyZW50U3R5bGUiOm51bGx9LCJBdXRvU2l6ZSI6MCwiRm9yZWdyb3VuZCI6eyIkaWQiOiIxMTQiLCJDb2xvciI6eyIkaWQiOiIxMTUiLCJBIjoyNTUsIlIiOjk2LCJHIjo0MiwiQiI6MjR9fSwiTWF4V2lkdGgiOjcyMC4wLCJNYXhIZWlnaHQiOiJJbmZpbml0eSIsIlNtYXJ0Rm9yZWdyb3VuZElzQWN0aXZlIjpmYWxzZSwiSG9yaXpvbnRhbEFsaWdubWVudCI6MCwiVmVydGljYWxBbGlnbm1lbnQiOjAsIlNtYXJ0Rm9yZWdyb3VuZCI6bnVsbCwiQmFja2dyb3VuZEZpbGxUeXBlIjowLCJNYXJnaW4iOnsiJGlkIjoiMTE2IiwiVG9wIjowLCJMZWZ0IjowLCJSaWdodCI6MCwiQm90dG9tIjowfSwiUGFkZGluZyI6eyIkaWQiOiIxMTciLCJUb3AiOjAsIkxlZnQiOjAsIlJpZ2h0IjowLCJCb3R0b20iOjB9LCJCYWNrZ3JvdW5kIjp7IiRpZCI6IjExOCIsIkNvbG9yIjp7IiRyZWYiOiIyMCJ9fSwiSXNWaXNpYmxlIjp0cnVlLCJXaWR0aCI6MC4wLCJIZWlnaHQiOjAuMCwiQm9yZGVyU3R5bGUiOm51bGwsIlBhcmVudFN0eWxlIjpudWxsfSwiRGF0ZVN0eWxlIjp7IiRpZCI6IjExOSIsIkZvbnRTZXR0aW5ncyI6eyIkaWQiOiIxMjAiLCJGb250U2l6ZSI6MTAsIkZvbnROYW1lIjoiQ2FsaWJyaSIsIklzQm9sZCI6ZmFsc2UsIklzSXRhbGljIjpmYWxzZSwiSXNVbmRlcmxpbmVkIjpmYWxzZSwiUGFyZW50U3R5bGUiOm51bGx9LCJBdXRvU2l6ZSI6MCwiRm9yZWdyb3VuZCI6eyIkaWQiOiIxMjEiLCJDb2xvciI6eyIkaWQiOiIxMjIiLCJBIjoyNTUsIlIiOjExNSwiRyI6MTE1LCJCIjoxMTV9fSwiTWF4V2lkdGgiOjIwMC4wLCJNYXhIZWlnaHQiOiJJbmZpbml0eSIsIlNtYXJ0Rm9yZWdyb3VuZElzQWN0aXZlIjpmYWxzZSwiSG9yaXpvbnRhbEFsaWdubWVudCI6MCwiVmVydGljYWxBbGlnbm1lbnQiOjAsIlNtYXJ0Rm9yZWdyb3VuZCI6bnVsbCwiQmFja2dyb3VuZEZpbGxUeXBlIjowLCJNYXJnaW4iOnsiJGlkIjoiMTIzIiwiVG9wIjowLCJMZWZ0IjowLCJSaWdodCI6MCwiQm90dG9tIjowfSwiUGFkZGluZyI6eyIkaWQiOiIxMjQiLCJUb3AiOjAsIkxlZnQiOjAsIlJpZ2h0IjowLCJCb3R0b20iOjB9LCJCYWNrZ3JvdW5kIjp7IiRpZCI6IjEyNSIsIkNvbG9yIjp7IiRyZWYiOiIyMCJ9fSwiSXNWaXNpYmxlIjp0cnVlLCJXaWR0aCI6MC4wLCJIZWlnaHQiOjAuMCwiQm9yZGVyU3R5bGUiOm51bGwsIlBhcmVudFN0eWxlIjpudWxsfSwiRGF0ZUZvcm1hdCI6eyIkaWQiOiIxMjY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xMjciLCJEYXRlUGFydElzVmlzaWJsZSI6ZmFsc2UsIlRpbWVQYXJ0SXNWaXNpYmxlIjpmYWxzZX19LCJJc1Zpc2libGUiOnRydWUsIlBhcmVudFN0eWxlIjpudWxsLCJfZXhwbGljaXRseVNldCI6eyIkaWQiOiIxMjg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HcmlkbGluZVBhbmVsU3R5bGUiOnsiJGlkIjoiMTI5IiwiR3JpZGxpbmVTdHlsZSI6eyIkaWQiOiIxMzAiLCJMaW5lQ29sb3IiOnsiJGlkIjoiMTMxIiwiJHR5cGUiOiJOTFJFLkNvbW1vbi5Eb20uU29saWRDb2xvckJydXNoLCBOTFJFLkNvbW1vbiIsIkNvbG9yIjp7IiRpZCI6IjEzMiIsIkEiOjM4LCJSIjo5MSwiRyI6MTU1LCJCIjoyMTN9fSwiTGluZVdlaWdodCI6MS4wLCJMaW5lVHlwZSI6MCwiUGFyZW50U3R5bGUiOm51bGx9LCJNYXJnaW4iOnsiJGlkIjoiMTMzIiwiVG9wIjowLCJMZWZ0IjowLCJSaWdodCI6MCwiQm90dG9tIjowfSwiUGFkZGluZyI6eyIkaWQiOiIxMzQiLCJUb3AiOjAsIkxlZnQiOjAsIlJpZ2h0IjowLCJCb3R0b20iOjB9LCJCYWNrZ3JvdW5kIjpudWxsLCJJc1Zpc2libGUiOnRydWUsIldpZHRoIjowLjAsIkhlaWdodCI6MC4wLCJCb3JkZXJTdHlsZSI6bnVsbCwiUGFyZW50U3R5bGUiOm51bGx9LCJTaG93RWxhcHNlZFRpbWVHcmFkaWVudFN0eWxlIjpmYWxzZSwiRGVmYXVsdFN3aW1sYW5lU3R5bGUiOnsiJGlkIjoiMTM1IiwiSGVhZGVyU3R5bGUiOnsiJGlkIjoiMTM2IiwiVGV4dFN0eWxlIjp7IiRpZCI6IjEzNyIsIkZvbnRTZXR0aW5ncyI6eyIkaWQiOiIxMzgiLCJGb250U2l6ZSI6MTIsIkZvbnROYW1lIjoiQ2FsaWJyaSIsIklzQm9sZCI6ZmFsc2UsIklzSXRhbGljIjpmYWxzZSwiSXNVbmRlcmxpbmVkIjpmYWxzZSwiUGFyZW50U3R5bGUiOm51bGx9LCJBdXRvU2l6ZSI6MCwiRm9yZWdyb3VuZCI6eyIkaWQiOiIxMzkiLCJDb2xvciI6eyIkaWQiOiIxNDAiLCJBIjoyNTUsIlIiOjMyLCJHIjo1NiwiQiI6MTAwfX0sIk1heFdpZHRoIjoiSW5maW5pdHkiLCJNYXhIZWlnaHQiOiJJbmZpbml0eSIsIlNtYXJ0Rm9yZWdyb3VuZElzQWN0aXZlIjpmYWxzZSwiSG9yaXpvbnRhbEFsaWdubWVudCI6MCwiVmVydGljYWxBbGlnbm1lbnQiOjAsIlNtYXJ0Rm9yZWdyb3VuZCI6bnVsbCwiQmFja2dyb3VuZEZpbGxUeXBlIjowLCJNYXJnaW4iOnsiJGlkIjoiMTQxIiwiVG9wIjowLCJMZWZ0IjowLCJSaWdodCI6MCwiQm90dG9tIjowfSwiUGFkZGluZyI6eyIkaWQiOiIxNDIiLCJUb3AiOjAsIkxlZnQiOjAsIlJpZ2h0IjowLCJCb3R0b20iOjB9LCJCYWNrZ3JvdW5kIjpudWxsLCJJc1Zpc2libGUiOnRydWUsIldpZHRoIjowLjAsIkhlaWdodCI6MC4wLCJCb3JkZXJTdHlsZSI6bnVsbCwiUGFyZW50U3R5bGUiOm51bGx9LCJSZWN0YW5nbGVTdHlsZSI6eyIkaWQiOiIxNDMiLCJNYXJnaW4iOnsiJGlkIjoiMTQ0IiwiVG9wIjowLCJMZWZ0IjowLCJSaWdodCI6MCwiQm90dG9tIjowfSwiUGFkZGluZyI6eyIkaWQiOiIxNDUiLCJUb3AiOjAsIkxlZnQiOjAsIlJpZ2h0IjowLCJCb3R0b20iOjB9LCJCYWNrZ3JvdW5kIjp7IiRpZCI6IjE0NiIsIkNvbG9yIjp7IiRpZCI6IjE0NyIsIkEiOjEyNywiUiI6OTEsIkciOjE1NSwiQiI6MjEzfX0sIklzVmlzaWJsZSI6dHJ1ZSwiV2lkdGgiOjAuMCwiSGVpZ2h0IjowLjAsIkJvcmRlclN0eWxlIjp7IiRpZCI6IjE0OCIsIkxpbmVDb2xvciI6eyIkaWQiOiIxNDkiLCIkdHlwZSI6Ik5MUkUuQ29tbW9uLkRvbS5Tb2xpZENvbG9yQnJ1c2gsIE5MUkUuQ29tbW9uIiwiQ29sb3IiOnsiJGlkIjoiMTUwIiwiQSI6MjU1LCJSIjoyNTUsIkciOjAsIkIiOjB9fSwiTGluZVdlaWdodCI6MC4wLCJMaW5lVHlwZSI6MCwiUGFyZW50U3R5bGUiOm51bGx9LCJQYXJlbnRTdHlsZSI6bnVsbH0sIk1hcmdpbiI6eyIkaWQiOiIxNTEiLCJUb3AiOjAsIkxlZnQiOjAsIlJpZ2h0IjowLCJCb3R0b20iOjB9LCJQYWRkaW5nIjp7IiRpZCI6IjE1MiIsIlRvcCI6MCwiTGVmdCI6MCwiUmlnaHQiOjAsIkJvdHRvbSI6MH0sIkJhY2tncm91bmQiOm51bGwsIklzVmlzaWJsZSI6dHJ1ZSwiV2lkdGgiOjAuMCwiSGVpZ2h0IjowLjAsIkJvcmRlclN0eWxlIjpudWxsLCJQYXJlbnRTdHlsZSI6bnVsbH0sIkJhY2tncm91bmRTdHlsZSI6eyIkaWQiOiIxNTMiLCJNYXJnaW4iOnsiJGlkIjoiMTU0IiwiVG9wIjowLCJMZWZ0IjowLCJSaWdodCI6MCwiQm90dG9tIjowfSwiUGFkZGluZyI6eyIkaWQiOiIxNTUiLCJUb3AiOjAsIkxlZnQiOjAsIlJpZ2h0IjowLCJCb3R0b20iOjB9LCJCYWNrZ3JvdW5kIjp7IiRpZCI6IjE1NiIsIkNvbG9yIjp7IiRpZCI6IjE1NyIsIkEiOjM4LCJSIjo5MSwiRyI6MTU1LCJCIjoyMTN9fSwiSXNWaXNpYmxlIjp0cnVlLCJXaWR0aCI6MC4wLCJIZWlnaHQiOjAuMCwiQm9yZGVyU3R5bGUiOnsiJGlkIjoiMTU4IiwiTGluZUNvbG9yIjp7IiRpZCI6IjE1OSIsIiR0eXBlIjoiTkxSRS5Db21tb24uRG9tLlNvbGlkQ29sb3JCcnVzaCwgTkxSRS5Db21tb24iLCJDb2xvciI6eyIkaWQiOiIxNjAiLCJBIjoyNTUsIlIiOjI1NSwiRyI6MCwiQiI6MH19LCJMaW5lV2VpZ2h0IjowLjAsIkxpbmVUeXBlIjowLCJQYXJlbnRTdHlsZSI6bnVsbH0sIlBhcmVudFN0eWxlIjpudWxsfSwiSXNBYm92ZVRpbWViYW5kIjpmYWxzZSwiTWFyZ2luIjp7IiRpZCI6IjE2MSIsIlRvcCI6MCwiTGVmdCI6MCwiUmlnaHQiOjAsIkJvdHRvbSI6MH0sIlBhZGRpbmciOnsiJGlkIjoiMTYyIiwiVG9wIjowLCJMZWZ0IjowLCJSaWdodCI6MCwiQm90dG9tIjowfSwiSXNWaXNpYmxlIjp0cnVlLCJXaWR0aCI6MC4wLCJIZWlnaHQiOjAuMCwiQm9yZGVyU3R5bGUiOm51bGwsIlBhcmVudFN0eWxlIjpudWxsfX0sIlNjYWxlIjp7IiRpZCI6IjE2MyIsIlN0YXJ0RGF0ZSI6IjIwMTctMDgtMDJUMjM6NTk6NTkuOTk5WiIsIkVuZERhdGUiOiIyMDIwLTEyLTE1VDIzOjU5OjAwIiwiRm9ybWF0IjoidyIsIlR5cGUiOjEsIkF1dG9EYXRlUmFuZ2UiOnRydWUsIldvcmtpbmdEYXlzIjoxMjcsIlRvZGF5TWFya2VyVGV4dCI6IlRvZGF5IiwiQXV0b1NjYWxlVHlwZSI6ZmFsc2V9LCJNaWxlc3RvbmVzIjpbeyIkaWQiOiIxNjQiLCJEYXRlIjoiMjAyMC0wOC0wMlQyMzo1OTowMFoiLCJTdHlsZSI6eyIkaWQiOiIxNjUiLCJTaGFwZSI6MTQsIkNvbm5lY3Rvck1hcmdpbiI6eyIkcmVmIjoiNTQifSwiQ29ubmVjdG9yU3R5bGUiOnsiJGlkIjoiMTY2IiwiTGluZUNvbG9yIjp7IiRpZCI6IjE2NyIsIiR0eXBlIjoiTkxSRS5Db21tb24uRG9tLlNvbGlkQ29sb3JCcnVzaCwgTkxSRS5Db21tb24iLCJDb2xvciI6eyIkaWQiOiIxNjgiLCJBIjoyNTUsIlIiOjEyMSwiRyI6MTc4LCJCIjo0Nn19LCJMaW5lV2VpZ2h0IjoxLjAsIkxpbmVUeXBlIjowLCJQYXJlbnRTdHlsZSI6eyIkcmVmIjoiNTUifX0sIklzQmVsb3dUaW1lYmFuZCI6ZmFsc2UsIlBvc2l0aW9uT25UYXNrIjowLCJIaWRlRGF0ZSI6ZmFsc2UsIlNoYXBlU2l6ZSI6MSwiU3BhY2luZyI6Mi4wLCJQYWRkaW5nIjp7IiRyZWYiOiI1OCJ9LCJTaGFwZVN0eWxlIjp7IiRpZCI6IjE2OSIsIk1hcmdpbiI6eyIkcmVmIjoiNjAifSwiUGFkZGluZyI6eyIkcmVmIjoiNjEifSwiQmFja2dyb3VuZCI6eyIkaWQiOiIxNzAiLCJDb2xvciI6eyIkaWQiOiIxNzEiLCJBIjoyNTUsIlIiOjEyMSwiRyI6MTc4LCJCIjo0Nn19LCJJc1Zpc2libGUiOnRydWUsIldpZHRoIjoxOC4wLCJIZWlnaHQiOjIwLjAsIkJvcmRlclN0eWxlIjp7IiRpZCI6IjE3MiIsIkxpbmVDb2xvciI6eyIkcmVmIjoiNjUifSwiTGluZVdlaWdodCI6MC4wLCJMaW5lVHlwZSI6MCwiUGFyZW50U3R5bGUiOnsiJHJlZiI6IjY0In19LCJQYXJlbnRTdHlsZSI6eyIkcmVmIjoiNTkifX0sIlRpdGxlU3R5bGUiOnsiJGlkIjoiMTczIiwiRm9udFNldHRpbmdzIjp7IiRpZCI6IjE3NCIsIkZvbnRTaXplIjoxMSwiRm9udE5hbWUiOiJDYWxpYnJpIiwiSXNCb2xkIjp0cnVlLCJJc0l0YWxpYyI6ZmFsc2UsIklzVW5kZXJsaW5lZCI6ZmFsc2UsIlBhcmVudFN0eWxlIjp7IiRyZWYiOiI2OCJ9fSwiQXV0b1NpemUiOjIsIkZvcmVncm91bmQiOnsiJGlkIjoiMTc1IiwiQ29sb3IiOnsiJGlkIjoiMTc2IiwiQSI6MjU1LCJSIjo5OCwiRyI6NjcsIkIiOjUwfX0sIk1heFdpZHRoIjoxNTIuMzU3MDg2MTgxNjQwNjMsIk1heEhlaWdodCI6IkluZmluaXR5IiwiU21hcnRGb3JlZ3JvdW5kSXNBY3RpdmUiOmZhbHNlLCJIb3Jpem9udGFsQWxpZ25tZW50IjoxLCJWZXJ0aWNhbEFsaWdubWVudCI6MCwiU21hcnRGb3JlZ3JvdW5kIjpudWxsLCJCYWNrZ3JvdW5kRmlsbFR5cGUiOjAsIk1hcmdpbiI6eyIkcmVmIjoiNzEifSwiUGFkZGluZyI6eyIkcmVmIjoiNzIifSwiQmFja2dyb3VuZCI6eyIkcmVmIjoiNzMifSwiSXNWaXNpYmxlIjp0cnVlLCJXaWR0aCI6MC4wLCJIZWlnaHQiOjAuMCwiQm9yZGVyU3R5bGUiOnsiJGlkIjoiMTc3IiwiTGluZUNvbG9yIjpudWxsLCJMaW5lV2VpZ2h0IjowLjAsIkxpbmVUeXBlIjowLCJQYXJlbnRTdHlsZSI6bnVsbH0sIlBhcmVudFN0eWxlIjp7IiRyZWYiOiI2NyJ9fSwiRGF0ZVN0eWxlIjp7IiRpZCI6IjE3OCIsIkZvbnRTZXR0aW5ncyI6eyIkaWQiOiIxNzkiLCJGb250U2l6ZSI6MTAsIkZvbnROYW1lIjoiQ2FsaWJyaSIsIklzQm9sZCI6ZmFsc2UsIklzSXRhbGljIjpmYWxzZSwiSXNVbmRlcmxpbmVkIjpmYWxzZSwiUGFyZW50U3R5bGUiOnsiJHJlZiI6Ijc1In19LCJBdXRvU2l6ZSI6MCwiRm9yZWdyb3VuZCI6eyIkaWQiOiIxODAiLCJDb2xvciI6eyIkaWQiOiIxODEiLCJBIjoyNTUsIlIiOjEwNywiRyI6MTY1LCJCIjozMX19LCJNYXhXaWR0aCI6MjAwLjA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cmVmIjoiODAifSwiSXNWaXNpYmxlIjp0cnVlLCJXaWR0aCI6MC4wLCJIZWlnaHQiOjAuMCwiQm9yZGVyU3R5bGUiOnsiJGlkIjoiMTgyIiwiTGluZUNvbG9yIjpudWxsLCJMaW5lV2VpZ2h0IjowLjAsIkxpbmVUeXBlIjowLCJQYXJlbnRTdHlsZSI6bnVsbH0sIlBhcmVudFN0eWxlIjp7IiRyZWYiOiI3NCJ9fSwiRGF0ZUZvcm1hdCI6eyIkcmVmIjoiODEifSwiSXNWaXNpYmxlIjp0cnVlLCJQYXJlbnRTdHlsZSI6eyIkcmVmIjoiNTMifX0sIkluZGV4IjowLCJQZXJjZW50YWdlQ29tcGxldGUiOm51bGwsIlBvc2l0aW9uIjp7IlJhdGlvIjowLjE4NTEyMzgxMDk0NDczMzc5LCJJc0N1c3RvbSI6dHJ1ZX0sIkRhdGVGb3JtYXQiOnsiJHJlZiI6IjgxIn0sIlJlbGF0ZWRUYXNrSWQiOiIwMDAwMDAwMC0wMDAwLTAwMDAtMDAwMC0wMDAwMDAwMDAwMDAiLCJJZCI6IjlkZDhlZDliLTY2ZmMtNDBjNy1iOWVhLWE2Y2Q0ZWIwNTc5MSIsIkltcG9ydElkIjpudWxsLCJUaXRsZSI6IlByb2plY3QgYXBwcm92YWwgYW5kIGtpY2tvZmYiLCJOb3RlIjpudWxsLCJIeXBlcmxpbmsiOnsiJGlkIjoiMTgzIiwiQWRkcmVzcyI6IiIsIlN1YkFkZHJlc3MiOiIifSwiSXNDaGFuZ2VkIjpmYWxzZSwiSXNOZXciOmZhbHNlfSx7IiRpZCI6IjE4NCIsIkRhdGUiOiIyMDIwLTA4LTE5VDIzOjU5OjAwWiIsIlN0eWxlIjp7IiRpZCI6IjE4NSIsIlNoYXBlIjozLCJDb25uZWN0b3JNYXJnaW4iOnsiJHJlZiI6IjU0In0sIkNvbm5lY3RvclN0eWxlIjp7IiRpZCI6IjE4NiIsIkxpbmVDb2xvciI6eyIkaWQiOiIxODciLCIkdHlwZSI6Ik5MUkUuQ29tbW9uLkRvbS5Tb2xpZENvbG9yQnJ1c2gsIE5MUkUuQ29tbW9uIiwiQ29sb3IiOnsiJGlkIjoiMTg4IiwiQSI6MTI3LCJSIjoyLCJHIjoxNzgsIkIiOjIzOH19LCJMaW5lV2VpZ2h0IjoxLjAsIkxpbmVUeXBlIjowLCJQYXJlbnRTdHlsZSI6eyIkcmVmIjoiNTUifX0sIklzQmVsb3dUaW1lYmFuZCI6ZmFsc2UsIlBvc2l0aW9uT25UYXNrIjowLCJIaWRlRGF0ZSI6ZmFsc2UsIlNoYXBlU2l6ZSI6MSwiU3BhY2luZyI6Mi4wLCJQYWRkaW5nIjp7IiRyZWYiOiI1OCJ9LCJTaGFwZVN0eWxlIjp7IiRpZCI6IjE4OSIsIk1hcmdpbiI6eyIkcmVmIjoiNjAifSwiUGFkZGluZyI6eyIkcmVmIjoiNjEifSwiQmFja2dyb3VuZCI6eyIkaWQiOiIxOTAiLCJDb2xvciI6eyIkaWQiOiIxOTEiLCJBIjoyNTUsIlIiOjE1MCwiRyI6MjE0LCJCIjo2Nn19LCJJc1Zpc2libGUiOnRydWUsIldpZHRoIjoxOC4wLCJIZWlnaHQiOjIwLjAsIkJvcmRlclN0eWxlIjp7IiRpZCI6IjE5MiIsIkxpbmVDb2xvciI6eyIkcmVmIjoiNjUifSwiTGluZVdlaWdodCI6MC4wLCJMaW5lVHlwZSI6MCwiUGFyZW50U3R5bGUiOnsiJHJlZiI6IjY0In19LCJQYXJlbnRTdHlsZSI6eyIkcmVmIjoiNTkifX0sIlRpdGxlU3R5bGUiOnsiJGlkIjoiMTkzIiwiRm9udFNldHRpbmdzIjp7IiRpZCI6IjE5NCIsIkZvbnRTaXplIjoxMSwiRm9udE5hbWUiOiJDYWxpYnJpIiwiSXNCb2xkIjp0cnVlLCJJc0l0YWxpYyI6ZmFsc2UsIklzVW5kZXJsaW5lZCI6ZmFsc2UsIlBhcmVudFN0eWxlIjp7IiRyZWYiOiI2OCJ9fSwiQXV0b1NpemUiOjIsIkZvcmVncm91bmQiOnsiJGlkIjoiMTk1IiwiQ29sb3IiOnsiJGlkIjoiMTk2IiwiQSI6MjU1LCJSIjo5OCwiRyI6NjcsIkIiOjUwfX0sIk1heFdpZHRoIjoxMDYuMDg5NjgzNTMyNzE0ODQsIk1heEhlaWdodCI6IkluZmluaXR5IiwiU21hcnRGb3JlZ3JvdW5kSXNBY3RpdmUiOmZhbHNlLCJIb3Jpem9udGFsQWxpZ25tZW50IjowLCJWZXJ0aWNhbEFsaWdubWVudCI6MCwiU21hcnRGb3JlZ3JvdW5kIjpudWxsLCJCYWNrZ3JvdW5kRmlsbFR5cGUiOjAsIk1hcmdpbiI6eyIkcmVmIjoiNzEifSwiUGFkZGluZyI6eyIkcmVmIjoiNzIifSwiQmFja2dyb3VuZCI6eyIkcmVmIjoiNzMifSwiSXNWaXNpYmxlIjp0cnVlLCJXaWR0aCI6MC4wLCJIZWlnaHQiOjAuMCwiQm9yZGVyU3R5bGUiOnsiJGlkIjoiMTk3IiwiTGluZUNvbG9yIjpudWxsLCJMaW5lV2VpZ2h0IjowLjAsIkxpbmVUeXBlIjowLCJQYXJlbnRTdHlsZSI6bnVsbH0sIlBhcmVudFN0eWxlIjp7IiRyZWYiOiI2NyJ9fSwiRGF0ZVN0eWxlIjp7IiRpZCI6IjE5OCIsIkZvbnRTZXR0aW5ncyI6eyIkaWQiOiIxOTkiLCJGb250U2l6ZSI6MTAsIkZvbnROYW1lIjoiQ2FsaWJyaSIsIklzQm9sZCI6ZmFsc2UsIklzSXRhbGljIjpmYWxzZSwiSXNVbmRlcmxpbmVkIjpmYWxzZSwiUGFyZW50U3R5bGUiOnsiJHJlZiI6Ijc1In19LCJBdXRvU2l6ZSI6MCwiRm9yZWdyb3VuZCI6eyIkaWQiOiIyMDAiLCJDb2xvciI6eyIkaWQiOiIyMDEiLCJBIjoyNTUsIlIiOjEwNywiRyI6MTY1LCJCIjozMX19LCJNYXhXaWR0aCI6MjAwLjA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cmVmIjoiODAifSwiSXNWaXNpYmxlIjp0cnVlLCJXaWR0aCI6MC4wLCJIZWlnaHQiOjAuMCwiQm9yZGVyU3R5bGUiOnsiJGlkIjoiMjAyIiwiTGluZUNvbG9yIjpudWxsLCJMaW5lV2VpZ2h0IjowLjAsIkxpbmVUeXBlIjowLCJQYXJlbnRTdHlsZSI6bnVsbH0sIlBhcmVudFN0eWxlIjp7IiRyZWYiOiI3NCJ9fSwiRGF0ZUZvcm1hdCI6eyIkcmVmIjoiODEifSwiSXNWaXNpYmxlIjp0cnVlLCJQYXJlbnRTdHlsZSI6eyIkcmVmIjoiNTMifX0sIkluZGV4IjoxLCJQZXJjZW50YWdlQ29tcGxldGUiOm51bGwsIlBvc2l0aW9uIjp7IlJhdGlvIjowLjA5NjkzODMyMzk3NDYwOTM3MiwiSXNDdXN0b20iOnRydWV9LCJEYXRlRm9ybWF0Ijp7IiRyZWYiOiI4MSJ9LCJSZWxhdGVkVGFza0lkIjoiMDAwMDAwMDAtMDAwMC0wMDAwLTAwMDAtMDAwMDAwMDAwMDAwIiwiSWQiOiIxZDdiN2RlNy01Njk0LTQxZWQtODRmZC1mNDBhM2Q1MTIxNWUiLCJJbXBvcnRJZCI6bnVsbCwiVGl0bGUiOiJQcm9kdWN0aW9uIGNvc3Qgc3R1ZHkiLCJOb3RlIjpudWxsLCJIeXBlcmxpbmsiOnsiJGlkIjoiMjAzIiwiQWRkcmVzcyI6IiIsIlN1YkFkZHJlc3MiOiIifSwiSXNDaGFuZ2VkIjpmYWxzZSwiSXNOZXciOmZhbHNlfSx7IiRpZCI6IjIwNCIsIkRhdGUiOiIyMDIwLTA5LTA3VDIzOjU5OjAwWiIsIlN0eWxlIjp7IiRpZCI6IjIwNSIsIlNoYXBlIjozLCJDb25uZWN0b3JNYXJnaW4iOnsiJHJlZiI6IjU0In0sIkNvbm5lY3RvclN0eWxlIjp7IiRpZCI6IjIwNiIsIkxpbmVDb2xvciI6eyIkaWQiOiIyMDciLCIkdHlwZSI6Ik5MUkUuQ29tbW9uLkRvbS5Tb2xpZENvbG9yQnJ1c2gsIE5MUkUuQ29tbW9uIiwiQ29sb3IiOnsiJGlkIjoiMjA4IiwiQSI6MjU1LCJSIjoxNzcsIkciOjg0LCJCIjo0NH19LCJMaW5lV2VpZ2h0IjoxLjAsIkxpbmVUeXBlIjowLCJQYXJlbnRTdHlsZSI6eyIkcmVmIjoiNTUifX0sIklzQmVsb3dUaW1lYmFuZCI6dHJ1ZSwiUG9zaXRpb25PblRhc2siOjAsIkhpZGVEYXRlIjpmYWxzZSwiU2hhcGVTaXplIjoxLCJTcGFjaW5nIjoyLjAsIlBhZGRpbmciOnsiJHJlZiI6IjU4In0sIlNoYXBlU3R5bGUiOnsiJGlkIjoiMjA5IiwiTWFyZ2luIjp7IiRyZWYiOiI2MCJ9LCJQYWRkaW5nIjp7IiRyZWYiOiI2MSJ9LCJCYWNrZ3JvdW5kIjp7IiRpZCI6IjIxMCIsIkNvbG9yIjp7IiRpZCI6IjIxMSIsIkEiOjI1NSwiUiI6MTg2LCJHIjo5OCwiQiI6MzB9fSwiSXNWaXNpYmxlIjp0cnVlLCJXaWR0aCI6MTguMCwiSGVpZ2h0IjoyMC4wLCJCb3JkZXJTdHlsZSI6eyIkaWQiOiIyMTIiLCJMaW5lQ29sb3IiOnsiJHJlZiI6IjY1In0sIkxpbmVXZWlnaHQiOjAuMCwiTGluZVR5cGUiOjAsIlBhcmVudFN0eWxlIjp7IiRyZWYiOiI2NCJ9fSwiUGFyZW50U3R5bGUiOnsiJHJlZiI6IjU5In19LCJUaXRsZVN0eWxlIjp7IiRpZCI6IjIxMyIsIkZvbnRTZXR0aW5ncyI6eyIkaWQiOiIyMTQiLCJGb250U2l6ZSI6MTEsIkZvbnROYW1lIjoiQ2FsaWJyaSIsIklzQm9sZCI6dHJ1ZSwiSXNJdGFsaWMiOmZhbHNlLCJJc1VuZGVybGluZWQiOmZhbHNlLCJQYXJlbnRTdHlsZSI6eyIkcmVmIjoiNjgifX0sIkF1dG9TaXplIjoyLCJGb3JlZ3JvdW5kIjp7IiRpZCI6IjIxNSIsIkNvbG9yIjp7IiRpZCI6IjIxNiIsIkEiOjI1NSwiUiI6OTgsIkciOjY3LCJCIjo1MH19LCJNYXhXaWR0aCI6MTQ2LjE5OTUyMzkyNTc4MTI1LCJNYXhIZWlnaHQiOiJJbmZpbml0eSIsIlNtYXJ0Rm9yZWdyb3VuZElzQWN0aXZlIjpmYWxzZSwiSG9yaXpvbnRhbEFsaWdubWVudCI6MCwiVmVydGljYWxBbGlnbm1lbnQiOjAsIlNtYXJ0Rm9yZWdyb3VuZCI6bnVsbCwiQmFja2dyb3VuZEZpbGxUeXBlIjowLCJNYXJnaW4iOnsiJHJlZiI6IjcxIn0sIlBhZGRpbmciOnsiJHJlZiI6IjcyIn0sIkJhY2tncm91bmQiOnsiJHJlZiI6IjczIn0sIklzVmlzaWJsZSI6dHJ1ZSwiV2lkdGgiOjAuMCwiSGVpZ2h0IjowLjAsIkJvcmRlclN0eWxlIjp7IiRpZCI6IjIxNyIsIkxpbmVDb2xvciI6bnVsbCwiTGluZVdlaWdodCI6MC4wLCJMaW5lVHlwZSI6MCwiUGFyZW50U3R5bGUiOm51bGx9LCJQYXJlbnRTdHlsZSI6eyIkcmVmIjoiNjcifX0sIkRhdGVTdHlsZSI6eyIkaWQiOiIyMTgiLCJGb250U2V0dGluZ3MiOnsiJGlkIjoiMjE5IiwiRm9udFNpemUiOjEwLCJGb250TmFtZSI6IkNhbGlicmkiLCJJc0JvbGQiOmZhbHNlLCJJc0l0YWxpYyI6ZmFsc2UsIklzVW5kZXJsaW5lZCI6ZmFsc2UsIlBhcmVudFN0eWxlIjp7IiRyZWYiOiI3NSJ9fSwiQXV0b1NpemUiOjAsIkZvcmVncm91bmQiOnsiJGlkIjoiMjIwIiwiQ29sb3IiOnsiJGlkIjoiMjIxIiwiQSI6MjU1LCJSIjoxMDcsIkciOjE2NSwiQiI6MzF9fSwiTWF4V2lkdGgiOjIwMC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yMiIsIkxpbmVDb2xvciI6bnVsbCwiTGluZVdlaWdodCI6MC4wLCJMaW5lVHlwZSI6MCwiUGFyZW50U3R5bGUiOm51bGx9LCJQYXJlbnRTdHlsZSI6eyIkcmVmIjoiNzQifX0sIkRhdGVGb3JtYXQiOnsiJHJlZiI6IjgxIn0sIklzVmlzaWJsZSI6dHJ1ZSwiUGFyZW50U3R5bGUiOnsiJHJlZiI6IjUzIn19LCJJbmRleCI6MiwiUGVyY2VudGFnZUNvbXBsZXRlIjpudWxsLCJQb3NpdGlvbiI6eyJSYXRpbyI6MC4xNTMzNzEwNzc5OTY3MTMxNSwiSXNDdXN0b20iOnRydWV9LCJEYXRlRm9ybWF0Ijp7IiRyZWYiOiI4MSJ9LCJSZWxhdGVkVGFza0lkIjoiMDAwMDAwMDAtMDAwMC0wMDAwLTAwMDAtMDAwMDAwMDAwMDAwIiwiSWQiOiIyNTMwNDBjMy01ZjhjLTRmYzktOGM3ZS1hNWI0MDk2NGI0NDIiLCJJbXBvcnRJZCI6bnVsbCwiVGl0bGUiOiJTRU8gcmVzZWFyY2gsIG1hcmtldGluZyBhbmFseXNpcyBhbmQgYnVzaW5lc3MgcGxhbm5pbmciLCJOb3RlIjpudWxsLCJIeXBlcmxpbmsiOnsiJGlkIjoiMjIzIiwiQWRkcmVzcyI6IiIsIlN1YkFkZHJlc3MiOiIifSwiSXNDaGFuZ2VkIjpmYWxzZSwiSXNOZXciOmZhbHNlfSx7IiRpZCI6IjIyNCIsIkRhdGUiOiIyMDIwLTA5LTI3VDIzOjU5OjAwWiIsIlN0eWxlIjp7IiRpZCI6IjIyNSIsIlNoYXBlIjowLCJDb25uZWN0b3JNYXJnaW4iOnsiJHJlZiI6IjU0In0sIkNvbm5lY3RvclN0eWxlIjp7IiRpZCI6IjIyNiIsIkxpbmVDb2xvciI6eyIkaWQiOiIyMjciLCIkdHlwZSI6Ik5MUkUuQ29tbW9uLkRvbS5Tb2xpZENvbG9yQnJ1c2gsIE5MUkUuQ29tbW9uIiwiQ29sb3IiOnsiJGlkIjoiMjI4IiwiQSI6MTI3LCJSIjoxNTAsIkciOjIxNCwiQiI6NjZ9fSwiTGluZVdlaWdodCI6MS4wLCJMaW5lVHlwZSI6MCwiUGFyZW50U3R5bGUiOnsiJHJlZiI6IjU1In19LCJJc0JlbG93VGltZWJhbmQiOmZhbHNlLCJQb3NpdGlvbk9uVGFzayI6MCwiSGlkZURhdGUiOmZhbHNlLCJTaGFwZVNpemUiOjEsIlNwYWNpbmciOjIuMCwiUGFkZGluZyI6eyIkcmVmIjoiNTgifSwiU2hhcGVTdHlsZSI6eyIkaWQiOiIyMjkiLCJNYXJnaW4iOnsiJHJlZiI6IjYwIn0sIlBhZGRpbmciOnsiJHJlZiI6IjYxIn0sIkJhY2tncm91bmQiOnsiJGlkIjoiMjMwIiwiQ29sb3IiOnsiJGlkIjoiMjMxIiwiQSI6MjU1LCJSIjoxNTAsIkciOjIxNCwiQiI6NjZ9fSwiSXNWaXNpYmxlIjp0cnVlLCJXaWR0aCI6MTguMCwiSGVpZ2h0IjoyMC4wLCJCb3JkZXJTdHlsZSI6eyIkaWQiOiIyMzIiLCJMaW5lQ29sb3IiOnsiJHJlZiI6IjY1In0sIkxpbmVXZWlnaHQiOjAuMCwiTGluZVR5cGUiOjAsIlBhcmVudFN0eWxlIjp7IiRyZWYiOiI2NCJ9fSwiUGFyZW50U3R5bGUiOnsiJHJlZiI6IjU5In19LCJUaXRsZVN0eWxlIjp7IiRpZCI6IjIzMyIsIkZvbnRTZXR0aW5ncyI6eyIkaWQiOiIyMzQiLCJGb250U2l6ZSI6MTEsIkZvbnROYW1lIjoiQ2FsaWJyaSIsIklzQm9sZCI6dHJ1ZSwiSXNJdGFsaWMiOmZhbHNlLCJJc1VuZGVybGluZWQiOmZhbHNlLCJQYXJlbnRTdHlsZSI6eyIkcmVmIjoiNjgifX0sIkF1dG9TaXplIjoyLCJGb3JlZ3JvdW5kIjp7IiRpZCI6IjIzNSIsIkNvbG9yIjp7IiRpZCI6IjIzNiIsIkEiOjI1NSwiUiI6OTgsIkciOjY3LCJCIjo1MH19LCJNYXhXaWR0aCI6ODUuODc4NTg1ODE1NDI5Njg4LCJNYXhIZWlnaHQiOiJJbmZpbml0eSIsIlNtYXJ0Rm9yZWdyb3VuZElzQWN0aXZlIjpmYWxzZSwiSG9yaXpvbnRhbEFsaWdubWVudCI6MCwiVmVydGljYWxBbGlnbm1lbnQiOjAsIlNtYXJ0Rm9yZWdyb3VuZCI6bnVsbCwiQmFja2dyb3VuZEZpbGxUeXBlIjowLCJNYXJnaW4iOnsiJHJlZiI6IjcxIn0sIlBhZGRpbmciOnsiJHJlZiI6IjcyIn0sIkJhY2tncm91bmQiOnsiJHJlZiI6IjczIn0sIklzVmlzaWJsZSI6dHJ1ZSwiV2lkdGgiOjAuMCwiSGVpZ2h0IjowLjAsIkJvcmRlclN0eWxlIjp7IiRpZCI6IjIzNyIsIkxpbmVDb2xvciI6bnVsbCwiTGluZVdlaWdodCI6MC4wLCJMaW5lVHlwZSI6MCwiUGFyZW50U3R5bGUiOm51bGx9LCJQYXJlbnRTdHlsZSI6eyIkcmVmIjoiNjcifX0sIkRhdGVTdHlsZSI6eyIkaWQiOiIyMzgiLCJGb250U2V0dGluZ3MiOnsiJGlkIjoiMjM5IiwiRm9udFNpemUiOjEwLCJGb250TmFtZSI6IkNhbGlicmkiLCJJc0JvbGQiOmZhbHNlLCJJc0l0YWxpYyI6ZmFsc2UsIklzVW5kZXJsaW5lZCI6ZmFsc2UsIlBhcmVudFN0eWxlIjp7IiRyZWYiOiI3NSJ9fSwiQXV0b1NpemUiOjAsIkZvcmVncm91bmQiOnsiJGlkIjoiMjQwIiwiQ29sb3IiOnsiJGlkIjoiMjQxIiwiQSI6MjU1LCJSIjoxMDcsIkciOjE2NSwiQiI6MzF9fSwiTWF4V2lkdGgiOjIwMC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0MiIsIkxpbmVDb2xvciI6bnVsbCwiTGluZVdlaWdodCI6MC4wLCJMaW5lVHlwZSI6MCwiUGFyZW50U3R5bGUiOm51bGx9LCJQYXJlbnRTdHlsZSI6eyIkcmVmIjoiNzQifX0sIkRhdGVGb3JtYXQiOnsiJHJlZiI6IjgxIn0sIklzVmlzaWJsZSI6dHJ1ZSwiUGFyZW50U3R5bGUiOnsiJHJlZiI6IjUzIn19LCJJbmRleCI6MywiUGVyY2VudGFnZUNvbXBsZXRlIjpudWxsLCJQb3NpdGlvbiI6eyJSYXRpbyI6MC4xMjYxMzYzMjc2NzI4ODc3NCwiSXNDdXN0b20iOnRydWV9LCJEYXRlRm9ybWF0Ijp7IiRyZWYiOiI4MSJ9LCJSZWxhdGVkVGFza0lkIjoiMDAwMDAwMDAtMDAwMC0wMDAwLTAwMDAtMDAwMDAwMDAwMDAwIiwiSWQiOiI2ODNjYTE2ZS1jMDBkLTQ2YTEtODFhNy1iMDZiZTY0MjBkN2QiLCJJbXBvcnRJZCI6bnVsbCwiVGl0bGUiOiJNaWxlc3RvbmUgYW5kIHJlc291cmNlIHBsYW5uaW5nIiwiTm90ZSI6bnVsbCwiSHlwZXJsaW5rIjp7IiRpZCI6IjI0MyIsIkFkZHJlc3MiOiIiLCJTdWJBZGRyZXNzIjoiIn0sIklzQ2hhbmdlZCI6ZmFsc2UsIklzTmV3IjpmYWxzZX0seyIkaWQiOiIyNDQiLCJEYXRlIjoiMjAyMC0xMC0wOVQyMzo1OTowMFoiLCJTdHlsZSI6eyIkaWQiOiIyNDUiLCJTaGFwZSI6MywiQ29ubmVjdG9yTWFyZ2luIjp7IiRyZWYiOiI1NCJ9LCJDb25uZWN0b3JTdHlsZSI6eyIkaWQiOiIyNDYiLCJMaW5lQ29sb3IiOnsiJGlkIjoiMjQ3IiwiJHR5cGUiOiJOTFJFLkNvbW1vbi5Eb20uU29saWRDb2xvckJydXNoLCBOTFJFLkNvbW1vbiIsIkNvbG9yIjp7IiRpZCI6IjI0OCIsIkEiOjEyNywiUiI6MTUwLCJHIjoyMTQsIkIiOjY2fX0sIkxpbmVXZWlnaHQiOjEuMCwiTGluZVR5cGUiOjAsIlBhcmVudFN0eWxlIjp7IiRyZWYiOiI1NSJ9fSwiSXNCZWxvd1RpbWViYW5kIjp0cnVlLCJQb3NpdGlvbk9uVGFzayI6MCwiSGlkZURhdGUiOmZhbHNlLCJTaGFwZVNpemUiOjEsIlNwYWNpbmciOjIuMCwiUGFkZGluZyI6eyIkcmVmIjoiNTgifSwiU2hhcGVTdHlsZSI6eyIkaWQiOiIyNDkiLCJNYXJnaW4iOnsiJHJlZiI6IjYwIn0sIlBhZGRpbmciOnsiJHJlZiI6IjYxIn0sIkJhY2tncm91bmQiOnsiJGlkIjoiMjUwIiwiQ29sb3IiOnsiJGlkIjoiMjUxIiwiQSI6MjU1LCJSIjoxNTAsIkciOjIxNCwiQiI6NjZ9fSwiSXNWaXNpYmxlIjp0cnVlLCJXaWR0aCI6MTguMCwiSGVpZ2h0IjoyMC4wLCJCb3JkZXJTdHlsZSI6eyIkaWQiOiIyNTIiLCJMaW5lQ29sb3IiOnsiJHJlZiI6IjY1In0sIkxpbmVXZWlnaHQiOjAuMCwiTGluZVR5cGUiOjAsIlBhcmVudFN0eWxlIjp7IiRyZWYiOiI2NCJ9fSwiUGFyZW50U3R5bGUiOnsiJHJlZiI6IjU5In19LCJUaXRsZVN0eWxlIjp7IiRpZCI6IjI1MyIsIkZvbnRTZXR0aW5ncyI6eyIkaWQiOiIyNTQiLCJGb250U2l6ZSI6MTEsIkZvbnROYW1lIjoiQ2FsaWJyaSIsIklzQm9sZCI6dHJ1ZSwiSXNJdGFsaWMiOmZhbHNlLCJJc1VuZGVybGluZWQiOmZhbHNlLCJQYXJlbnRTdHlsZSI6eyIkcmVmIjoiNjgifX0sIkF1dG9TaXplIjoyLCJGb3JlZ3JvdW5kIjp7IiRpZCI6IjI1NSIsIkNvbG9yIjp7IiRpZCI6IjI1NiIsIkEiOjI1NSwiUiI6OTgsIkciOjY3LCJCIjo1MH19LCJNYXhXaWR0aCI6MTE0LjAsIk1heEhlaWdodCI6IkluZmluaXR5IiwiU21hcnRGb3JlZ3JvdW5kSXNBY3RpdmUiOmZhbHNlLCJIb3Jpem9udGFsQWxpZ25tZW50IjowLCJWZXJ0aWNhbEFsaWdubWVudCI6MCwiU21hcnRGb3JlZ3JvdW5kIjpudWxsLCJCYWNrZ3JvdW5kRmlsbFR5cGUiOjAsIk1hcmdpbiI6eyIkcmVmIjoiNzEifSwiUGFkZGluZyI6eyIkcmVmIjoiNzIifSwiQmFja2dyb3VuZCI6eyIkcmVmIjoiNzMifSwiSXNWaXNpYmxlIjp0cnVlLCJXaWR0aCI6MC4wLCJIZWlnaHQiOjAuMCwiQm9yZGVyU3R5bGUiOnsiJGlkIjoiMjU3IiwiTGluZUNvbG9yIjpudWxsLCJMaW5lV2VpZ2h0IjowLjAsIkxpbmVUeXBlIjowLCJQYXJlbnRTdHlsZSI6bnVsbH0sIlBhcmVudFN0eWxlIjp7IiRyZWYiOiI2NyJ9fSwiRGF0ZVN0eWxlIjp7IiRpZCI6IjI1OCIsIkZvbnRTZXR0aW5ncyI6eyIkaWQiOiIyNTkiLCJGb250U2l6ZSI6MTAsIkZvbnROYW1lIjoiQ2FsaWJyaSIsIklzQm9sZCI6ZmFsc2UsIklzSXRhbGljIjpmYWxzZSwiSXNVbmRlcmxpbmVkIjpmYWxzZSwiUGFyZW50U3R5bGUiOnsiJHJlZiI6Ijc1In19LCJBdXRvU2l6ZSI6MCwiRm9yZWdyb3VuZCI6eyIkaWQiOiIyNjAiLCJDb2xvciI6eyIkaWQiOiIyNjEiLCJBIjoyNTUsIlIiOjEwNywiRyI6MTY1LCJCIjozMX19LCJNYXhXaWR0aCI6MjAwLjA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cmVmIjoiODAifSwiSXNWaXNpYmxlIjp0cnVlLCJXaWR0aCI6MC4wLCJIZWlnaHQiOjAuMCwiQm9yZGVyU3R5bGUiOnsiJGlkIjoiMjYyIiwiTGluZUNvbG9yIjpudWxsLCJMaW5lV2VpZ2h0IjowLjAsIkxpbmVUeXBlIjowLCJQYXJlbnRTdHlsZSI6bnVsbH0sIlBhcmVudFN0eWxlIjp7IiRyZWYiOiI3NCJ9fSwiRGF0ZUZvcm1hdCI6eyIkcmVmIjoiODEifSwiSXNWaXNpYmxlIjp0cnVlLCJQYXJlbnRTdHlsZSI6eyIkcmVmIjoiNTMifX0sIkluZGV4Ijo0LCJQZXJjZW50YWdlQ29tcGxldGUiOm51bGwsIlBvc2l0aW9uIjp7IlJhdGlvIjowLjI2Mjc5MjkyMjgzMjM0NzczLCJJc0N1c3RvbSI6dHJ1ZX0sIkRhdGVGb3JtYXQiOnsiJHJlZiI6IjgxIn0sIlJlbGF0ZWRUYXNrSWQiOiIwMDAwMDAwMC0wMDAwLTAwMDAtMDAwMC0wMDAwMDAwMDAwMDAiLCJJZCI6IjU5NGVjNmQwLTgwZTctNGU3OS04M2Y3LTI1ZjYzM2JhN2ZjNyIsIkltcG9ydElkIjpudWxsLCJUaXRsZSI6IkRldmVsb3Agc3RhZ2UgMSBmdW5kaW5nIHBsYW4gYW5kIGFwcHJvdmFsIiwiTm90ZSI6bnVsbCwiSHlwZXJsaW5rIjp7IiRpZCI6IjI2MyIsIkFkZHJlc3MiOiIiLCJTdWJBZGRyZXNzIjoiIn0sIklzQ2hhbmdlZCI6ZmFsc2UsIklzTmV3IjpmYWxzZX0seyIkaWQiOiIyNjQiLCJEYXRlIjoiMjAyMC0xMC0yMlQyMzo1OTowMFoiLCJTdHlsZSI6eyIkaWQiOiIyNjUiLCJTaGFwZSI6MywiQ29ubmVjdG9yTWFyZ2luIjp7IiRyZWYiOiI1NCJ9LCJDb25uZWN0b3JTdHlsZSI6eyIkaWQiOiIyNjYiLCJMaW5lQ29sb3IiOnsiJGlkIjoiMjY3IiwiJHR5cGUiOiJOTFJFLkNvbW1vbi5Eb20uU29saWRDb2xvckJydXNoLCBOTFJFLkNvbW1vbiIsIkNvbG9yIjp7IiRpZCI6IjI2OCIsIkEiOjEyNywiUiI6MTA5LCJHIjoxNjIsIkIiOjQwfX0sIkxpbmVXZWlnaHQiOjEuMCwiTGluZVR5cGUiOjAsIlBhcmVudFN0eWxlIjp7IiRyZWYiOiI1NSJ9fSwiSXNCZWxvd1RpbWViYW5kIjpmYWxzZSwiUG9zaXRpb25PblRhc2siOjAsIkhpZGVEYXRlIjpmYWxzZSwiU2hhcGVTaXplIjowLCJTcGFjaW5nIjoyLjAsIlBhZGRpbmciOnsiJHJlZiI6IjU4In0sIlNoYXBlU3R5bGUiOnsiJGlkIjoiMjY5IiwiTWFyZ2luIjp7IiRyZWYiOiI2MCJ9LCJQYWRkaW5nIjp7IiRyZWYiOiI2MSJ9LCJCYWNrZ3JvdW5kIjp7IiRpZCI6IjI3MCIsIkNvbG9yIjp7IiRpZCI6IjI3MSIsIkEiOjI1NSwiUiI6MTA5LCJHIjoxNjIsIkIiOjQwfX0sIklzVmlzaWJsZSI6dHJ1ZSwiV2lkdGgiOjEyLjAsIkhlaWdodCI6MTQuMCwiQm9yZGVyU3R5bGUiOnsiJGlkIjoiMjcyIiwiTGluZUNvbG9yIjp7IiRyZWYiOiI2NSJ9LCJMaW5lV2VpZ2h0IjowLjAsIkxpbmVUeXBlIjowLCJQYXJlbnRTdHlsZSI6eyIkcmVmIjoiNjQifX0sIlBhcmVudFN0eWxlIjp7IiRyZWYiOiI1OSJ9fSwiVGl0bGVTdHlsZSI6eyIkaWQiOiIyNzMiLCJGb250U2V0dGluZ3MiOnsiJGlkIjoiMjc0IiwiRm9udFNpemUiOjExLCJGb250TmFtZSI6IkNhbGlicmkiLCJJc0JvbGQiOnRydWUsIklzSXRhbGljIjpmYWxzZSwiSXNVbmRlcmxpbmVkIjpmYWxzZSwiUGFyZW50U3R5bGUiOnsiJHJlZiI6IjY4In19LCJBdXRvU2l6ZSI6MiwiRm9yZWdyb3VuZCI6eyIkaWQiOiIyNzUiLCJDb2xvciI6eyIkaWQiOiIyNzYiLCJBIjoyNTUsIlIiOjk4LCJHIjo2NywiQiI6NTB9fSwiTWF4V2lkdGgiOjExNi4yMDk4Mzg4NjcxODc1LCJNYXhIZWlnaHQiOiJJbmZpbml0eSIsIlNtYXJ0Rm9yZWdyb3VuZElzQWN0aXZlIjpmYWxzZSwiSG9yaXpvbnRhbEFsaWdubWVudCI6MCwiVmVydGljYWxBbGlnbm1lbnQiOjAsIlNtYXJ0Rm9yZWdyb3VuZCI6bnVsbCwiQmFja2dyb3VuZEZpbGxUeXBlIjowLCJNYXJnaW4iOnsiJHJlZiI6IjcxIn0sIlBhZGRpbmciOnsiJHJlZiI6IjcyIn0sIkJhY2tncm91bmQiOnsiJHJlZiI6IjczIn0sIklzVmlzaWJsZSI6dHJ1ZSwiV2lkdGgiOjAuMCwiSGVpZ2h0IjowLjAsIkJvcmRlclN0eWxlIjp7IiRpZCI6IjI3NyIsIkxpbmVDb2xvciI6bnVsbCwiTGluZVdlaWdodCI6MC4wLCJMaW5lVHlwZSI6MCwiUGFyZW50U3R5bGUiOm51bGx9LCJQYXJlbnRTdHlsZSI6eyIkcmVmIjoiNjcifX0sIkRhdGVTdHlsZSI6eyIkaWQiOiIyNzgiLCJGb250U2V0dGluZ3MiOnsiJGlkIjoiMjc5IiwiRm9udFNpemUiOjEwLCJGb250TmFtZSI6IkNhbGlicmkiLCJJc0JvbGQiOmZhbHNlLCJJc0l0YWxpYyI6ZmFsc2UsIklzVW5kZXJsaW5lZCI6ZmFsc2UsIlBhcmVudFN0eWxlIjp7IiRyZWYiOiI3NSJ9fSwiQXV0b1NpemUiOjAsIkZvcmVncm91bmQiOnsiJGlkIjoiMjgwIiwiQ29sb3IiOnsiJGlkIjoiMjgxIiwiQSI6MjU1LCJSIjoxMDcsIkciOjE2NSwiQiI6MzF9fSwiTWF4V2lkdGgiOjIwMC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MiIsIkxpbmVDb2xvciI6bnVsbCwiTGluZVdlaWdodCI6MC4wLCJMaW5lVHlwZSI6MCwiUGFyZW50U3R5bGUiOm51bGx9LCJQYXJlbnRTdHlsZSI6eyIkcmVmIjoiNzQifX0sIkRhdGVGb3JtYXQiOnsiJHJlZiI6IjgxIn0sIklzVmlzaWJsZSI6dHJ1ZSwiUGFyZW50U3R5bGUiOnsiJHJlZiI6IjUzIn19LCJJbmRleCI6NSwiUGVyY2VudGFnZUNvbXBsZXRlIjpudWxsLCJQb3NpdGlvbiI6eyJSYXRpbyI6MC4yMDE1NDM0NTQ3NzA2ODg2NiwiSXNDdXN0b20iOnRydWV9LCJEYXRlRm9ybWF0Ijp7IiRyZWYiOiI4MSJ9LCJSZWxhdGVkVGFza0lkIjoiMDAwMDAwMDAtMDAwMC0wMDAwLTAwMDAtMDAwMDAwMDAwMDAwIiwiSWQiOiJlMDA1YjlmYS00OWNiLTRlMmItOGIxYS1mYmQyMGMzN2EyMmIiLCJJbXBvcnRJZCI6bnVsbCwiVGl0bGUiOiJCZXRhIHRlc3QgMS4yIHJvbGxvdXQsIGRvY3VtZW50YXRpb24gYW5kIHVzYWJpbGl0eSBmZWVkYmFjayIsIk5vdGUiOm51bGwsIkh5cGVybGluayI6eyIkaWQiOiIyODMiLCJBZGRyZXNzIjoiIiwiU3ViQWRkcmVzcyI6IiJ9LCJJc0NoYW5nZWQiOmZhbHNlLCJJc05ldyI6ZmFsc2V9LHsiJGlkIjoiMjg0IiwiRGF0ZSI6IjIwMjAtMTEtMDFUMjM6NTk6MDBaIiwiU3R5bGUiOnsiJGlkIjoiMjg1IiwiU2hhcGUiOjAsIkNvbm5lY3Rvck1hcmdpbiI6eyIkcmVmIjoiNTQifSwiQ29ubmVjdG9yU3R5bGUiOnsiJGlkIjoiMjg2IiwiTGluZUNvbG9yIjp7IiRpZCI6IjI4NyIsIiR0eXBlIjoiTkxSRS5Db21tb24uRG9tLlNvbGlkQ29sb3JCcnVzaCwgTkxSRS5Db21tb24iLCJDb2xvciI6eyIkaWQiOiIyODgiLCJBIjoxMjcsIlIiOjE1MCwiRyI6MjE0LCJCIjo2Nn19LCJMaW5lV2VpZ2h0IjoxLjAsIkxpbmVUeXBlIjowLCJQYXJlbnRTdHlsZSI6eyIkcmVmIjoiNTUifX0sIklzQmVsb3dUaW1lYmFuZCI6dHJ1ZSwiUG9zaXRpb25PblRhc2siOjAsIkhpZGVEYXRlIjpmYWxzZSwiU2hhcGVTaXplIjoxLCJTcGFjaW5nIjoyLjAsIlBhZGRpbmciOnsiJHJlZiI6IjU4In0sIlNoYXBlU3R5bGUiOnsiJGlkIjoiMjg5IiwiTWFyZ2luIjp7IiRyZWYiOiI2MCJ9LCJQYWRkaW5nIjp7IiRyZWYiOiI2MSJ9LCJCYWNrZ3JvdW5kIjp7IiRpZCI6IjI5MCIsIkNvbG9yIjp7IiRpZCI6IjI5MSIsIkEiOjI1NSwiUiI6MTUwLCJHIjoyMTQsIkIiOjY2fX0sIklzVmlzaWJsZSI6dHJ1ZSwiV2lkdGgiOjE4LjAsIkhlaWdodCI6MjAuMCwiQm9yZGVyU3R5bGUiOnsiJGlkIjoiMjkyIiwiTGluZUNvbG9yIjp7IiRyZWYiOiI2NSJ9LCJMaW5lV2VpZ2h0IjowLjAsIkxpbmVUeXBlIjowLCJQYXJlbnRTdHlsZSI6eyIkcmVmIjoiNjQifX0sIlBhcmVudFN0eWxlIjp7IiRyZWYiOiI1OSJ9fSwiVGl0bGVTdHlsZSI6eyIkaWQiOiIyOTMiLCJGb250U2V0dGluZ3MiOnsiJGlkIjoiMjk0IiwiRm9udFNpemUiOjExLCJGb250TmFtZSI6IkNhbGlicmkiLCJJc0JvbGQiOnRydWUsIklzSXRhbGljIjpmYWxzZSwiSXNVbmRlcmxpbmVkIjpmYWxzZSwiUGFyZW50U3R5bGUiOnsiJHJlZiI6IjY4In19LCJBdXRvU2l6ZSI6MiwiRm9yZWdyb3VuZCI6eyIkaWQiOiIyOTUiLCJDb2xvciI6eyIkaWQiOiIyOTYiLCJBIjoyNTUsIlIiOjk4LCJHIjo2NywiQiI6NTB9fSwiTWF4V2lkdGgiOjEyMi4xOTE0OTc4MDI3MzQzOCwiTWF4SGVpZ2h0IjoiSW5maW5pdHkiLCJTbWFydEZvcmVncm91bmRJc0FjdGl2ZSI6ZmFsc2UsIkhvcml6b250YWxBbGlnbm1lbnQiOjAsIlZlcnRpY2FsQWxpZ25tZW50IjowLCJTbWFydEZvcmVncm91bmQiOm51bGwsIkJhY2tncm91bmRGaWxsVHlwZSI6MCwiTWFyZ2luIjp7IiRyZWYiOiI3MSJ9LCJQYWRkaW5nIjp7IiRyZWYiOiI3MiJ9LCJCYWNrZ3JvdW5kIjp7IiRyZWYiOiI3MyJ9LCJJc1Zpc2libGUiOnRydWUsIldpZHRoIjowLjAsIkhlaWdodCI6MC4wLCJCb3JkZXJTdHlsZSI6eyIkaWQiOiIyOTciLCJMaW5lQ29sb3IiOm51bGwsIkxpbmVXZWlnaHQiOjAuMCwiTGluZVR5cGUiOjAsIlBhcmVudFN0eWxlIjpudWxsfSwiUGFyZW50U3R5bGUiOnsiJHJlZiI6IjY3In19LCJEYXRlU3R5bGUiOnsiJGlkIjoiMjk4IiwiRm9udFNldHRpbmdzIjp7IiRpZCI6IjI5OSIsIkZvbnRTaXplIjoxMCwiRm9udE5hbWUiOiJDYWxpYnJpIiwiSXNCb2xkIjpmYWxzZSwiSXNJdGFsaWMiOmZhbHNlLCJJc1VuZGVybGluZWQiOmZhbHNlLCJQYXJlbnRTdHlsZSI6eyIkcmVmIjoiNzUifX0sIkF1dG9TaXplIjowLCJGb3JlZ3JvdW5kIjp7IiRpZCI6IjMwMCIsIkNvbG9yIjp7IiRpZCI6IjMwMSIsIkEiOjI1NSwiUiI6MTA3LCJHIjoxNjUsIkIiOjMxfX0sIk1heFdpZHRoIjoyMDA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zMDIiLCJMaW5lQ29sb3IiOm51bGwsIkxpbmVXZWlnaHQiOjAuMCwiTGluZVR5cGUiOjAsIlBhcmVudFN0eWxlIjpudWxsfSwiUGFyZW50U3R5bGUiOnsiJHJlZiI6Ijc0In19LCJEYXRlRm9ybWF0Ijp7IiRyZWYiOiI4MSJ9LCJJc1Zpc2libGUiOnRydWUsIlBhcmVudFN0eWxlIjp7IiRyZWYiOiI1MyJ9fSwiSW5kZXgiOjYsIlBlcmNlbnRhZ2VDb21wbGV0ZSI6bnVsbCwiUG9zaXRpb24iOnsiUmF0aW8iOjAuMTY1NjI3NTcxMzg4NTI3MjEsIklzQ3VzdG9tIjp0cnVlfSwiRGF0ZUZvcm1hdCI6eyIkcmVmIjoiODEifSwiUmVsYXRlZFRhc2tJZCI6IjAwMDAwMDAwLTAwMDAtMDAwMC0wMDAwLTAwMDAwMDAwMDAwMCIsIklkIjoiMjUwZWEyYmUtMDU4NS00YjgwLWJjZGItZWMwN2ZhYWEyZDY5IiwiSW1wb3J0SWQiOm51bGwsIlRpdGxlIjoiRGV2ZWxvcCBzdGFnZSAyIHByb2dyYW0gYW5kIGNlcnRpZmljYXRpb24gcHJvY2VzcyIsIk5vdGUiOm51bGwsIkh5cGVybGluayI6eyIkaWQiOiIzMDMiLCJBZGRyZXNzIjoiIiwiU3ViQWRkcmVzcyI6IiJ9LCJJc0NoYW5nZWQiOmZhbHNlLCJJc05ldyI6ZmFsc2V9LHsiJGlkIjoiMzA0IiwiRGF0ZSI6IjIwMjAtMTEtMTJUMjM6NTk6MDBaIiwiU3R5bGUiOnsiJGlkIjoiMzA1IiwiU2hhcGUiOjMsIkNvbm5lY3Rvck1hcmdpbiI6eyIkcmVmIjoiNTQifSwiQ29ubmVjdG9yU3R5bGUiOnsiJGlkIjoiMzA2IiwiTGluZUNvbG9yIjp7IiRpZCI6IjMwNyIsIiR0eXBlIjoiTkxSRS5Db21tb24uRG9tLlNvbGlkQ29sb3JCcnVzaCwgTkxSRS5Db21tb24iLCJDb2xvciI6eyIkaWQiOiIzMDgiLCJBIjoxMjcsIlIiOjE5NiwiRyI6MTA0LCJCIjozMn19LCJMaW5lV2VpZ2h0IjoxLjAsIkxpbmVUeXBlIjowLCJQYXJlbnRTdHlsZSI6eyIkcmVmIjoiNTUifX0sIklzQmVsb3dUaW1lYmFuZCI6ZmFsc2UsIlBvc2l0aW9uT25UYXNrIjowLCJIaWRlRGF0ZSI6ZmFsc2UsIlNoYXBlU2l6ZSI6MSwiU3BhY2luZyI6Mi4wLCJQYWRkaW5nIjp7IiRyZWYiOiI1OCJ9LCJTaGFwZVN0eWxlIjp7IiRpZCI6IjMwOSIsIk1hcmdpbiI6eyIkcmVmIjoiNjAifSwiUGFkZGluZyI6eyIkcmVmIjoiNjEifSwiQmFja2dyb3VuZCI6eyIkaWQiOiIzMTAiLCJDb2xvciI6eyIkaWQiOiIzMTEiLCJBIjoyNTUsIlIiOjE5NiwiRyI6MTA0LCJCIjozMn19LCJJc1Zpc2libGUiOnRydWUsIldpZHRoIjoxOC4wLCJIZWlnaHQiOjIwLjAsIkJvcmRlclN0eWxlIjp7IiRpZCI6IjMxMiIsIkxpbmVDb2xvciI6eyIkcmVmIjoiNjUifSwiTGluZVdlaWdodCI6MC4wLCJMaW5lVHlwZSI6MCwiUGFyZW50U3R5bGUiOnsiJHJlZiI6IjY0In19LCJQYXJlbnRTdHlsZSI6eyIkcmVmIjoiNTkifX0sIlRpdGxlU3R5bGUiOnsiJGlkIjoiMzEzIiwiRm9udFNldHRpbmdzIjp7IiRpZCI6IjMxNCIsIkZvbnRTaXplIjoxMSwiRm9udE5hbWUiOiJDYWxpYnJpIiwiSXNCb2xkIjp0cnVlLCJJc0l0YWxpYyI6ZmFsc2UsIklzVW5kZXJsaW5lZCI6ZmFsc2UsIlBhcmVudFN0eWxlIjp7IiRyZWYiOiI2OCJ9fSwiQXV0b1NpemUiOjIsIkZvcmVncm91bmQiOnsiJGlkIjoiMzE1IiwiQ29sb3IiOnsiJGlkIjoiMzE2IiwiQSI6MjU1LCJSIjo5OCwiRyI6NjcsIkIiOjUwfX0sIk1heFdpZHRoIjo2OS43NzY3NzE1NDU0MTAxNTYsIk1heEhlaWdodCI6IkluZmluaXR5IiwiU21hcnRGb3JlZ3JvdW5kSXNBY3RpdmUiOmZhbHNlLCJIb3Jpem9udGFsQWxpZ25tZW50IjowLCJWZXJ0aWNhbEFsaWdubWVudCI6MCwiU21hcnRGb3JlZ3JvdW5kIjpudWxsLCJCYWNrZ3JvdW5kRmlsbFR5cGUiOjAsIk1hcmdpbiI6eyIkcmVmIjoiNzEifSwiUGFkZGluZyI6eyIkcmVmIjoiNzIifSwiQmFja2dyb3VuZCI6eyIkcmVmIjoiNzMifSwiSXNWaXNpYmxlIjp0cnVlLCJXaWR0aCI6MC4wLCJIZWlnaHQiOjAuMCwiQm9yZGVyU3R5bGUiOnsiJGlkIjoiMzE3IiwiTGluZUNvbG9yIjpudWxsLCJMaW5lV2VpZ2h0IjowLjAsIkxpbmVUeXBlIjowLCJQYXJlbnRTdHlsZSI6bnVsbH0sIlBhcmVudFN0eWxlIjp7IiRyZWYiOiI2NyJ9fSwiRGF0ZVN0eWxlIjp7IiRpZCI6IjMxOCIsIkZvbnRTZXR0aW5ncyI6eyIkaWQiOiIzMTkiLCJGb250U2l6ZSI6MTAsIkZvbnROYW1lIjoiQ2FsaWJyaSIsIklzQm9sZCI6ZmFsc2UsIklzSXRhbGljIjpmYWxzZSwiSXNVbmRlcmxpbmVkIjpmYWxzZSwiUGFyZW50U3R5bGUiOnsiJHJlZiI6Ijc1In19LCJBdXRvU2l6ZSI6MCwiRm9yZWdyb3VuZCI6eyIkaWQiOiIzMjAiLCJDb2xvciI6eyIkaWQiOiIzMjEiLCJBIjoyNTUsIlIiOjEwNywiRyI6MTY1LCJCIjozMX19LCJNYXhXaWR0aCI6MjAwLjA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cmVmIjoiODAifSwiSXNWaXNpYmxlIjp0cnVlLCJXaWR0aCI6MC4wLCJIZWlnaHQiOjAuMCwiQm9yZGVyU3R5bGUiOnsiJGlkIjoiMzIyIiwiTGluZUNvbG9yIjpudWxsLCJMaW5lV2VpZ2h0IjowLjAsIkxpbmVUeXBlIjowLCJQYXJlbnRTdHlsZSI6bnVsbH0sIlBhcmVudFN0eWxlIjp7IiRyZWYiOiI3NCJ9fSwiRGF0ZUZvcm1hdCI6eyIkcmVmIjoiODEifSwiSXNWaXNpYmxlIjp0cnVlLCJQYXJlbnRTdHlsZSI6eyIkcmVmIjoiNTMifX0sIkluZGV4Ijo3LCJQZXJjZW50YWdlQ29tcGxldGUiOm51bGwsIlBvc2l0aW9uIjp7IlJhdGlvIjowLjA5NDgyNzIxMzk5Mzc3ODk0MiwiSXNDdXN0b20iOnRydWV9LCJEYXRlRm9ybWF0Ijp7IiRyZWYiOiI4MSJ9LCJSZWxhdGVkVGFza0lkIjoiMDAwMDAwMDAtMDAwMC0wMDAwLTAwMDAtMDAwMDAwMDAwMDAwIiwiSWQiOiIzM2RiNGM5Zi0yYjJmLTQ5YzAtYTQ4ZC02MjU0ODU5ODAwYTMiLCJJbXBvcnRJZCI6bnVsbCwiVGl0bGUiOiJCZXRhIFRlc3QgMi4yIiwiTm90ZSI6bnVsbCwiSHlwZXJsaW5rIjp7IiRpZCI6IjMyMyIsIkFkZHJlc3MiOiIiLCJTdWJBZGRyZXNzIjoiIn0sIklzQ2hhbmdlZCI6ZmFsc2UsIklzTmV3IjpmYWxzZX0seyIkaWQiOiIzMjQiLCJEYXRlIjoiMjAyMC0xMi0xNVQyMzo1OTowMFoiLCJTdHlsZSI6eyIkaWQiOiIzMjUiLCJTaGFwZSI6MTQsIkNvbm5lY3Rvck1hcmdpbiI6eyIkcmVmIjoiNTQifSwiQ29ubmVjdG9yU3R5bGUiOnsiJGlkIjoiMzI2IiwiTGluZUNvbG9yIjp7IiRpZCI6IjMyNyIsIiR0eXBlIjoiTkxSRS5Db21tb24uRG9tLlNvbGlkQ29sb3JCcnVzaCwgTkxSRS5Db21tb24iLCJDb2xvciI6eyIkaWQiOiIzMjgiLCJBIjoyNTUsIlIiOjEyOSwiRyI6MTg3LCJCIjo1Mn19LCJMaW5lV2VpZ2h0IjoxLjAsIkxpbmVUeXBlIjowLCJQYXJlbnRTdHlsZSI6eyIkcmVmIjoiNTUifX0sIklzQmVsb3dUaW1lYmFuZCI6ZmFsc2UsIlBvc2l0aW9uT25UYXNrIjowLCJIaWRlRGF0ZSI6ZmFsc2UsIlNoYXBlU2l6ZSI6MSwiU3BhY2luZyI6Mi4wLCJQYWRkaW5nIjp7IiRyZWYiOiI1OCJ9LCJTaGFwZVN0eWxlIjp7IiRpZCI6IjMyOSIsIk1hcmdpbiI6eyIkcmVmIjoiNjAifSwiUGFkZGluZyI6eyIkcmVmIjoiNjEifSwiQmFja2dyb3VuZCI6eyIkaWQiOiIzMzAiLCJDb2xvciI6eyIkaWQiOiIzMzEiLCJBIjoyNTUsIlIiOjEyOSwiRyI6MTg3LCJCIjo1Mn19LCJJc1Zpc2libGUiOnRydWUsIldpZHRoIjoxOC4wLCJIZWlnaHQiOjIwLjAsIkJvcmRlclN0eWxlIjp7IiRpZCI6IjMzMiIsIkxpbmVDb2xvciI6eyIkcmVmIjoiNjUifSwiTGluZVdlaWdodCI6MC4wLCJMaW5lVHlwZSI6MCwiUGFyZW50U3R5bGUiOnsiJHJlZiI6IjY0In19LCJQYXJlbnRTdHlsZSI6eyIkcmVmIjoiNTkifX0sIlRpdGxlU3R5bGUiOnsiJGlkIjoiMzMzIiwiRm9udFNldHRpbmdzIjp7IiRpZCI6IjMzNCIsIkZvbnRTaXplIjoxMSwiRm9udE5hbWUiOiJDYWxpYnJpIiwiSXNCb2xkIjp0cnVlLCJJc0l0YWxpYyI6ZmFsc2UsIklzVW5kZXJsaW5lZCI6ZmFsc2UsIlBhcmVudFN0eWxlIjp7IiRyZWYiOiI2OCJ9fSwiQXV0b1NpemUiOjIsIkZvcmVncm91bmQiOnsiJGlkIjoiMzM1IiwiQ29sb3IiOnsiJGlkIjoiMzM2IiwiQSI6MjU1LCJSIjo5OCwiRyI6NjcsIkIiOjUwfX0sIk1heFdpZHRoIjoxMDEuODY3MjQwOTA1NzYxNzIsIk1heEhlaWdodCI6IkluZmluaXR5IiwiU21hcnRGb3JlZ3JvdW5kSXNBY3RpdmUiOmZhbHNlLCJIb3Jpem9udGFsQWxpZ25tZW50IjoxLCJWZXJ0aWNhbEFsaWdubWVudCI6MCwiU21hcnRGb3JlZ3JvdW5kIjpudWxsLCJCYWNrZ3JvdW5kRmlsbFR5cGUiOjAsIk1hcmdpbiI6eyIkcmVmIjoiNzEifSwiUGFkZGluZyI6eyIkcmVmIjoiNzIifSwiQmFja2dyb3VuZCI6eyIkcmVmIjoiNzMifSwiSXNWaXNpYmxlIjp0cnVlLCJXaWR0aCI6MC4wLCJIZWlnaHQiOjAuMCwiQm9yZGVyU3R5bGUiOnsiJGlkIjoiMzM3IiwiTGluZUNvbG9yIjpudWxsLCJMaW5lV2VpZ2h0IjowLjAsIkxpbmVUeXBlIjowLCJQYXJlbnRTdHlsZSI6bnVsbH0sIlBhcmVudFN0eWxlIjp7IiRyZWYiOiI2NyJ9fSwiRGF0ZVN0eWxlIjp7IiRpZCI6IjMzOCIsIkZvbnRTZXR0aW5ncyI6eyIkaWQiOiIzMzkiLCJGb250U2l6ZSI6MTAsIkZvbnROYW1lIjoiQ2FsaWJyaSIsIklzQm9sZCI6ZmFsc2UsIklzSXRhbGljIjpmYWxzZSwiSXNVbmRlcmxpbmVkIjpmYWxzZSwiUGFyZW50U3R5bGUiOnsiJHJlZiI6Ijc1In19LCJBdXRvU2l6ZSI6MCwiRm9yZWdyb3VuZCI6eyIkaWQiOiIzNDAiLCJDb2xvciI6eyIkaWQiOiIzNDEiLCJBIjoyNTUsIlIiOjEwNywiRyI6MTY1LCJCIjozMX19LCJNYXhXaWR0aCI6MjAwLjA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cmVmIjoiODAifSwiSXNWaXNpYmxlIjp0cnVlLCJXaWR0aCI6MC4wLCJIZWlnaHQiOjAuMCwiQm9yZGVyU3R5bGUiOnsiJGlkIjoiMzQyIiwiTGluZUNvbG9yIjpudWxsLCJMaW5lV2VpZ2h0IjowLjAsIkxpbmVUeXBlIjowLCJQYXJlbnRTdHlsZSI6bnVsbH0sIlBhcmVudFN0eWxlIjp7IiRyZWYiOiI3NCJ9fSwiRGF0ZUZvcm1hdCI6eyIkcmVmIjoiODEifSwiSXNWaXNpYmxlIjp0cnVlLCJQYXJlbnRTdHlsZSI6eyIkcmVmIjoiNTMifX0sIkluZGV4Ijo4LCJQZXJjZW50YWdlQ29tcGxldGUiOm51bGwsIlBvc2l0aW9uIjp7IlJhdGlvIjowLjE5MjUzMDkwNzUyNDk1NjYxLCJJc0N1c3RvbSI6dHJ1ZX0sIkRhdGVGb3JtYXQiOnsiJHJlZiI6IjgxIn0sIlJlbGF0ZWRUYXNrSWQiOiIwMDAwMDAwMC0wMDAwLTAwMDAtMDAwMC0wMDAwMDAwMDAwMDAiLCJJZCI6IjAwMTg2OTFhLWY4OGQtNDgzOC1iM2VjLTJkMTI1NmI5ZWVlNSIsIkltcG9ydElkIjpudWxsLCJUaXRsZSI6IkZpbmFsIHByb2plY3QgY2hlY2twb2ludCBhbmQgY2xvc2UiLCJOb3RlIjpudWxsLCJIeXBlcmxpbmsiOnsiJGlkIjoiMzQzIiwiQWRkcmVzcyI6IiIsIlN1YkFkZHJlc3MiOiIifSwiSXNDaGFuZ2VkIjpmYWxzZSwiSXNOZXciOmZhbHNlfV0sIlRhc2tzIjpbeyIkaWQiOiIzNDQiLCJHcm91cE5hbWUiOm51bGwsIlN0YXJ0RGF0ZSI6IjIwMjAtMDgtMTNUMDA6MDA6MDBaIiwiRW5kRGF0ZSI6IjIwMjAtMDktMDFUMjM6NTk6MDBaIiwiUGVyY2VudGFnZUNvbXBsZXRlIjo1MC4wLCJTdHlsZSI6eyIkaWQiOiIzNDUiLCJTaGFwZSI6NywiU2hhcGVUaGlja25lc3MiOjEsIkR1cmF0aW9uRm9ybWF0IjowLCJJbmNsdWRlTm9uV29ya2luZ0RheXNJbkR1cmF0aW9uIjp0cnVlLCJQZXJjZW50YWdlQ29tcGxldGVTdHlsZSI6eyIkaWQiOiIzNDYiLCJGb250U2V0dGluZ3MiOnsiJGlkIjoiMzQ3IiwiRm9udFNpemUiOjEwLCJGb250TmFtZSI6IkNhbGlicmkiLCJJc0JvbGQiOmZhbHNlLCJJc0l0YWxpYyI6ZmFsc2UsIklzVW5kZXJsaW5lZCI6ZmFsc2UsIlBhcmVudFN0eWxlIjp7IiRyZWYiOiI4NSJ9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yZWYiOiI5MCJ9LCJJc1Zpc2libGUiOnRydWUsIldpZHRoIjowLjAsIkhlaWdodCI6MC4wLCJCb3JkZXJTdHlsZSI6eyIkaWQiOiIzNDgiLCJMaW5lQ29sb3IiOm51bGwsIkxpbmVXZWlnaHQiOjAuMCwiTGluZVR5cGUiOjAsIlBhcmVudFN0eWxlIjpudWxsfSwiUGFyZW50U3R5bGUiOnsiJHJlZiI6Ijg0In19LCJEdXJhdGlvblN0eWxlIjp7IiRpZCI6IjM0OSIsIkZvbnRTZXR0aW5ncyI6eyIkaWQiOiIzNTAiLCJGb250U2l6ZSI6MTAsIkZvbnROYW1lIjoiQ2FsaWJyaSIsIklzQm9sZCI6ZmFsc2UsIklzSXRhbGljIjpmYWxzZSwiSXNVbmRlcmxpbmVkIjpmYWxzZSwiUGFyZW50U3R5bGUiOnsiJHJlZiI6IjkyIn19LCJBdXRvU2l6ZSI6MCwiRm9yZWdyb3VuZCI6eyIkcmVmIjoiOTMi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HJlZiI6Ijk3In0sIklzVmlzaWJsZSI6dHJ1ZSwiV2lkdGgiOjAuMCwiSGVpZ2h0IjowLjAsIkJvcmRlclN0eWxlIjp7IiRpZCI6IjM1MSIsIkxpbmVDb2xvciI6bnVsbCwiTGluZVdlaWdodCI6MC4wLCJMaW5lVHlwZSI6MCwiUGFyZW50U3R5bGUiOm51bGx9LCJQYXJlbnRTdHlsZSI6eyIkcmVmIjoiOTEifX0sIkhvcml6b250YWxDb25uZWN0b3JTdHlsZSI6eyIkaWQiOiIzNTIiLCJMaW5lQ29sb3IiOnsiJHJlZiI6Ijk5In0sIkxpbmVXZWlnaHQiOjEuMCwiTGluZVR5cGUiOjAsIlBhcmVudFN0eWxlIjp7IiRyZWYiOiI5OCJ9fSwiVmVydGljYWxDb25uZWN0b3JTdHlsZSI6eyIkaWQiOiIzNTMiLCJMaW5lQ29sb3IiOnsiJHJlZiI6IjEwMiJ9LCJMaW5lV2VpZ2h0IjoxLjAsIkxpbmVUeXBlIjowLCJQYXJlbnRTdHlsZSI6eyIkcmVmIjoiMTAxIn19LCJNYXJnaW4iOm51bGwsIlN0YXJ0RGF0ZVBvc2l0aW9uIjo0LCJFbmREYXRlUG9zaXRpb24iOjQsIkRhdGVJc1Zpc2libGUiOnRydWUsIlRpdGxlUG9zaXRpb24iOjUsIkR1cmF0aW9uUG9zaXRpb24iOjYsIlBlcmNlbnRhZ2VDb21wbGV0ZWRQb3NpdGlvbiI6MiwiU3BhY2luZyI6NSwiSXNCZWxvd1RpbWViYW5kIjpmYWxzZSwiUGVyY2VudGFnZUNvbXBsZXRlU2hhcGVPcGFjaXR5IjozNSwiU2hhcGVTdHlsZSI6eyIkaWQiOiIzNTQiLCJNYXJnaW4iOnsiJHJlZiI6IjEwNSJ9LCJQYWRkaW5nIjp7IiRyZWYiOiIxMDYifSwiQmFja2dyb3VuZCI6eyIkaWQiOiIzNTUiLCJDb2xvciI6eyIkaWQiOiIzNTYiLCJBIjoyNTUsIlIiOjE2NCwiRyI6NzAsIkIiOjIzfX0sIklzVmlzaWJsZSI6dHJ1ZSwiV2lkdGgiOjAuMCwiSGVpZ2h0IjoxNi4wLCJCb3JkZXJTdHlsZSI6eyIkaWQiOiIzNTciLCJMaW5lQ29sb3IiOnsiJHJlZiI6IjExMCJ9LCJMaW5lV2VpZ2h0IjowLjAsIkxpbmVUeXBlIjowLCJQYXJlbnRTdHlsZSI6eyIkcmVmIjoiMTA5In19LCJQYXJlbnRTdHlsZSI6eyIkcmVmIjoiMTA0In19LCJUaXRsZVN0eWxlIjp7IiRpZCI6IjM1OCIsIkZvbnRTZXR0aW5ncyI6eyIkaWQiOiIzNTkiLCJGb250U2l6ZSI6MTEsIkZvbnROYW1lIjoiQ2FsaWJyaSIsIklzQm9sZCI6ZmFsc2UsIklzSXRhbGljIjpmYWxzZSwiSXNVbmRlcmxpbmVkIjpmYWxzZSwiUGFyZW50U3R5bGUiOnsiJHJlZiI6IjExMyJ9fSwiQXV0b1NpemUiOjAsIkZvcmVncm91bmQiOnsiJHJlZiI6IjExNCJ9LCJNYXhXaWR0aCI6NzIwLjAsIk1heEhlaWdodCI6IkluZmluaXR5IiwiU21hcnRGb3JlZ3JvdW5kSXNBY3RpdmUiOmZhbHNlLCJIb3Jpem9udGFsQWxpZ25tZW50IjowLCJWZXJ0aWNhbEFsaWdubWVudCI6MCwiU21hcnRGb3JlZ3JvdW5kIjpudWxsLCJCYWNrZ3JvdW5kRmlsbFR5cGUiOjAsIk1hcmdpbiI6eyIkcmVmIjoiMTE2In0sIlBhZGRpbmciOnsiJHJlZiI6IjExNyJ9LCJCYWNrZ3JvdW5kIjp7IiRyZWYiOiIxMTgifSwiSXNWaXNpYmxlIjp0cnVlLCJXaWR0aCI6MC4wLCJIZWlnaHQiOjAuMCwiQm9yZGVyU3R5bGUiOnsiJGlkIjoiMzYwIiwiTGluZUNvbG9yIjpudWxsLCJMaW5lV2VpZ2h0IjowLjAsIkxpbmVUeXBlIjowLCJQYXJlbnRTdHlsZSI6bnVsbH0sIlBhcmVudFN0eWxlIjp7IiRyZWYiOiIxMTIifX0sIkRhdGVTdHlsZSI6eyIkaWQiOiIzNjEiLCJGb250U2V0dGluZ3MiOnsiJGlkIjoiMzYyIiwiRm9udFNpemUiOjEwLCJGb250TmFtZSI6IkNhbGlicmkiLCJJc0JvbGQiOmZhbHNlLCJJc0l0YWxpYyI6ZmFsc2UsIklzVW5kZXJsaW5lZCI6ZmFsc2UsIlBhcmVudFN0eWxlIjp7IiRyZWYiOiIxMjAifX0sIkF1dG9TaXplIjowLCJGb3JlZ3JvdW5kIjp7IiRyZWYiOiIxMjEi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cmVmIjoiMTI1In0sIklzVmlzaWJsZSI6dHJ1ZSwiV2lkdGgiOjAuMCwiSGVpZ2h0IjowLjAsIkJvcmRlclN0eWxlIjp7IiRpZCI6IjM2MyIsIkxpbmVDb2xvciI6bnVsbCwiTGluZVdlaWdodCI6MC4wLCJMaW5lVHlwZSI6MCwiUGFyZW50U3R5bGUiOm51bGx9LCJQYXJlbnRTdHlsZSI6eyIkcmVmIjoiMTE5In19LCJEYXRlRm9ybWF0Ijp7IiRyZWYiOiIxMjYifSwiSXNWaXNpYmxlIjpmYWxzZSwiUGFyZW50U3R5bGUiOnsiJHJlZiI6IjgzIn19LCJJbmRleCI6OSwiU21hcnREdXJhdGlvbkFjdGl2YXRlZCI6ZmFsc2UsIkRhdGVGb3JtYXQiOnsiJHJlZiI6IjEyNiJ9LCJJZCI6IjQxNWU1MDg0LTEzNTYtNGYzOS04MDc1LTMzMDI5NTY4MTk4MCIsIkltcG9ydElkIjpudWxsLCJUaXRsZSI6IlRhc2sgMSIsIk5vdGUiOm51bGwsIkh5cGVybGluayI6eyIkaWQiOiIzNjQiLCJBZGRyZXNzIjpudWxsLCJTdWJBZGRyZXNzIjpudWxsfSwiSXNDaGFuZ2VkIjpmYWxzZSwiSXNOZXciOmZhbHNlfSx7IiRpZCI6IjM2NSIsIkdyb3VwTmFtZSI6bnVsbCwiU3RhcnREYXRlIjoiMjAyMC0wOS0xNlQwMDowMDowMFoiLCJFbmREYXRlIjoiMjAyMC0xMC0xNVQyMzo1OTowMFoiLCJQZXJjZW50YWdlQ29tcGxldGUiOjcwLjAsIlN0eWxlIjp7IiRpZCI6IjM2NiIsIlNoYXBlIjo3LCJTaGFwZVRoaWNrbmVzcyI6MSwiRHVyYXRpb25Gb3JtYXQiOjAsIkluY2x1ZGVOb25Xb3JraW5nRGF5c0luRHVyYXRpb24iOnRydWUsIlBlcmNlbnRhZ2VDb21wbGV0ZVN0eWxlIjp7IiRpZCI6IjM2NyIsIkZvbnRTZXR0aW5ncyI6eyIkaWQiOiIzNjgiLCJGb250U2l6ZSI6MTAsIkZvbnROYW1lIjoiQ2FsaWJyaSIsIklzQm9sZCI6ZmFsc2UsIklzSXRhbGljIjpmYWxzZSwiSXNVbmRlcmxpbmVkIjpmYWxzZSwiUGFyZW50U3R5bGUiOnsiJHJlZiI6Ijg1In1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HJlZiI6IjkwIn0sIklzVmlzaWJsZSI6dHJ1ZSwiV2lkdGgiOjAuMCwiSGVpZ2h0IjowLjAsIkJvcmRlclN0eWxlIjp7IiRpZCI6IjM2OSIsIkxpbmVDb2xvciI6bnVsbCwiTGluZVdlaWdodCI6MC4wLCJMaW5lVHlwZSI6MCwiUGFyZW50U3R5bGUiOm51bGx9LCJQYXJlbnRTdHlsZSI6eyIkcmVmIjoiODQifX0sIkR1cmF0aW9uU3R5bGUiOnsiJGlkIjoiMzcwIiwiRm9udFNldHRpbmdzIjp7IiRpZCI6IjM3MSIsIkZvbnRTaXplIjoxMCwiRm9udE5hbWUiOiJDYWxpYnJpIiwiSXNCb2xkIjpmYWxzZSwiSXNJdGFsaWMiOmZhbHNlLCJJc1VuZGVybGluZWQiOmZhbHNlLCJQYXJlbnRTdHlsZSI6eyIkcmVmIjoiOTIifX0sIkF1dG9TaXplIjowLCJGb3JlZ3JvdW5kIjp7IiRyZWYiOiI5MyJ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cmVmIjoiOTcifSwiSXNWaXNpYmxlIjp0cnVlLCJXaWR0aCI6MC4wLCJIZWlnaHQiOjAuMCwiQm9yZGVyU3R5bGUiOnsiJGlkIjoiMzcyIiwiTGluZUNvbG9yIjpudWxsLCJMaW5lV2VpZ2h0IjowLjAsIkxpbmVUeXBlIjowLCJQYXJlbnRTdHlsZSI6bnVsbH0sIlBhcmVudFN0eWxlIjp7IiRyZWYiOiI5MSJ9fSwiSG9yaXpvbnRhbENvbm5lY3RvclN0eWxlIjp7IiRpZCI6IjM3MyIsIkxpbmVDb2xvciI6eyIkcmVmIjoiOTkifSwiTGluZVdlaWdodCI6MS4wLCJMaW5lVHlwZSI6MCwiUGFyZW50U3R5bGUiOnsiJHJlZiI6Ijk4In19LCJWZXJ0aWNhbENvbm5lY3RvclN0eWxlIjp7IiRpZCI6IjM3NCIsIkxpbmVDb2xvciI6eyIkcmVmIjoiMTAyIn0sIkxpbmVXZWlnaHQiOjEuMCwiTGluZVR5cGUiOjAsIlBhcmVudFN0eWxlIjp7IiRyZWYiOiIxMDEifX0sIk1hcmdpbiI6bnVsbCwiU3RhcnREYXRlUG9zaXRpb24iOjQsIkVuZERhdGVQb3NpdGlvbiI6NCwiRGF0ZUlzVmlzaWJsZSI6dHJ1ZSwiVGl0bGVQb3NpdGlvbiI6NSwiRHVyYXRpb25Qb3NpdGlvbiI6NiwiUGVyY2VudGFnZUNvbXBsZXRlZFBvc2l0aW9uIjoyLCJTcGFjaW5nIjo1LCJJc0JlbG93VGltZWJhbmQiOmZhbHNlLCJQZXJjZW50YWdlQ29tcGxldGVTaGFwZU9wYWNpdHkiOjM1LCJTaGFwZVN0eWxlIjp7IiRpZCI6IjM3NSIsIk1hcmdpbiI6eyIkcmVmIjoiMTA1In0sIlBhZGRpbmciOnsiJHJlZiI6IjEwNiJ9LCJCYWNrZ3JvdW5kIjp7IiRpZCI6IjM3NiIsIkNvbG9yIjp7IiRpZCI6IjM3NyIsIkEiOjI1NSwiUiI6MjA0LCJHIjo4NiwiQiI6NDV9fSwiSXNWaXNpYmxlIjp0cnVlLCJXaWR0aCI6MC4wLCJIZWlnaHQiOjE2LjAsIkJvcmRlclN0eWxlIjp7IiRpZCI6IjM3OCIsIkxpbmVDb2xvciI6eyIkcmVmIjoiMTEwIn0sIkxpbmVXZWlnaHQiOjAuMCwiTGluZVR5cGUiOjAsIlBhcmVudFN0eWxlIjp7IiRyZWYiOiIxMDkifX0sIlBhcmVudFN0eWxlIjp7IiRyZWYiOiIxMDQifX0sIlRpdGxlU3R5bGUiOnsiJGlkIjoiMzc5IiwiRm9udFNldHRpbmdzIjp7IiRpZCI6IjM4MCIsIkZvbnRTaXplIjoxMSwiRm9udE5hbWUiOiJDYWxpYnJpIiwiSXNCb2xkIjpmYWxzZSwiSXNJdGFsaWMiOmZhbHNlLCJJc1VuZGVybGluZWQiOmZhbHNlLCJQYXJlbnRTdHlsZSI6eyIkcmVmIjoiMTEzIn19LCJBdXRvU2l6ZSI6MCwiRm9yZWdyb3VuZCI6eyIkcmVmIjoiMTE0In0sIk1heFdpZHRoIjo3MjAuMC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HJlZiI6IjExOCJ9LCJJc1Zpc2libGUiOnRydWUsIldpZHRoIjowLjAsIkhlaWdodCI6MC4wLCJCb3JkZXJTdHlsZSI6eyIkaWQiOiIzODEiLCJMaW5lQ29sb3IiOm51bGwsIkxpbmVXZWlnaHQiOjAuMCwiTGluZVR5cGUiOjAsIlBhcmVudFN0eWxlIjpudWxsfSwiUGFyZW50U3R5bGUiOnsiJHJlZiI6IjExMiJ9fSwiRGF0ZVN0eWxlIjp7IiRpZCI6IjM4MiIsIkZvbnRTZXR0aW5ncyI6eyIkaWQiOiIzODMiLCJGb250U2l6ZSI6MTAsIkZvbnROYW1lIjoiQ2FsaWJyaSIsIklzQm9sZCI6ZmFsc2UsIklzSXRhbGljIjpmYWxzZSwiSXNVbmRlcmxpbmVkIjpmYWxzZSwiUGFyZW50U3R5bGUiOnsiJHJlZiI6IjEyMCJ9fSwiQXV0b1NpemUiOjAsIkZvcmVncm91bmQiOnsiJHJlZiI6IjEyMSJ9LCJNYXhXaWR0aCI6MjAwLjAsIk1heEhlaWdodCI6IkluZmluaXR5IiwiU21hcnRGb3JlZ3JvdW5kSXNBY3RpdmUiOmZhbHNlLCJIb3Jpem9udGFsQWxpZ25tZW50IjowLCJWZXJ0aWNhbEFsaWdubWVudCI6MCwiU21hcnRGb3JlZ3JvdW5kIjpudWxsLCJCYWNrZ3JvdW5kRmlsbFR5cGUiOjAsIk1hcmdpbiI6eyIkcmVmIjoiMTIzIn0sIlBhZGRpbmciOnsiJHJlZiI6IjEyNCJ9LCJCYWNrZ3JvdW5kIjp7IiRyZWYiOiIxMjUifSwiSXNWaXNpYmxlIjp0cnVlLCJXaWR0aCI6MC4wLCJIZWlnaHQiOjAuMCwiQm9yZGVyU3R5bGUiOnsiJGlkIjoiMzg0IiwiTGluZUNvbG9yIjpudWxsLCJMaW5lV2VpZ2h0IjowLjAsIkxpbmVUeXBlIjowLCJQYXJlbnRTdHlsZSI6bnVsbH0sIlBhcmVudFN0eWxlIjp7IiRyZWYiOiIxMTkifX0sIkRhdGVGb3JtYXQiOnsiJHJlZiI6IjEyNiJ9LCJJc1Zpc2libGUiOmZhbHNlLCJQYXJlbnRTdHlsZSI6eyIkcmVmIjoiODMifX0sIkluZGV4IjoxMCwiU21hcnREdXJhdGlvbkFjdGl2YXRlZCI6ZmFsc2UsIkRhdGVGb3JtYXQiOnsiJHJlZiI6IjEyNiJ9LCJJZCI6IjYzYzFiNGE4LTVlY2EtNGQ5NC1iMmZjLTAwMmIwZjcyYTYzNiIsIkltcG9ydElkIjpudWxsLCJUaXRsZSI6IlRhc2sgMiIsIk5vdGUiOm51bGwsIkh5cGVybGluayI6eyIkaWQiOiIzODUiLCJBZGRyZXNzIjpudWxsLCJTdWJBZGRyZXNzIjpudWxsfSwiSXNDaGFuZ2VkIjpmYWxzZSwiSXNOZXciOmZhbHNlfSx7IiRpZCI6IjM4NiIsIkdyb3VwTmFtZSI6bnVsbCwiU3RhcnREYXRlIjoiMjAyMC0xMC0yNlQwMDowMDowMFoiLCJFbmREYXRlIjoiMjAyMC0xMi0wNFQyMzo1OTowMFoiLCJQZXJjZW50YWdlQ29tcGxldGUiOjQwLjAsIlN0eWxlIjp7IiRpZCI6IjM4NyIsIlNoYXBlIjo3LCJTaGFwZVRoaWNrbmVzcyI6MSwiRHVyYXRpb25Gb3JtYXQiOjAsIkluY2x1ZGVOb25Xb3JraW5nRGF5c0luRHVyYXRpb24iOnRydWUsIlBlcmNlbnRhZ2VDb21wbGV0ZVN0eWxlIjp7IiRpZCI6IjM4OCIsIkZvbnRTZXR0aW5ncyI6eyIkaWQiOiIzODkiLCJGb250U2l6ZSI6MTAsIkZvbnROYW1lIjoiQ2FsaWJyaSIsIklzQm9sZCI6ZmFsc2UsIklzSXRhbGljIjpmYWxzZSwiSXNVbmRlcmxpbmVkIjpmYWxzZSwiUGFyZW50U3R5bGUiOnsiJHJlZiI6Ijg1In1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HJlZiI6IjkwIn0sIklzVmlzaWJsZSI6dHJ1ZSwiV2lkdGgiOjAuMCwiSGVpZ2h0IjowLjAsIkJvcmRlclN0eWxlIjp7IiRpZCI6IjM5MCIsIkxpbmVDb2xvciI6bnVsbCwiTGluZVdlaWdodCI6MC4wLCJMaW5lVHlwZSI6MCwiUGFyZW50U3R5bGUiOm51bGx9LCJQYXJlbnRTdHlsZSI6eyIkcmVmIjoiODQifX0sIkR1cmF0aW9uU3R5bGUiOnsiJGlkIjoiMzkxIiwiRm9udFNldHRpbmdzIjp7IiRpZCI6IjM5MiIsIkZvbnRTaXplIjoxMCwiRm9udE5hbWUiOiJDYWxpYnJpIiwiSXNCb2xkIjpmYWxzZSwiSXNJdGFsaWMiOmZhbHNlLCJJc1VuZGVybGluZWQiOmZhbHNlLCJQYXJlbnRTdHlsZSI6eyIkcmVmIjoiOTIifX0sIkF1dG9TaXplIjowLCJGb3JlZ3JvdW5kIjp7IiRyZWYiOiI5MyJ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cmVmIjoiOTcifSwiSXNWaXNpYmxlIjp0cnVlLCJXaWR0aCI6MC4wLCJIZWlnaHQiOjAuMCwiQm9yZGVyU3R5bGUiOnsiJGlkIjoiMzkzIiwiTGluZUNvbG9yIjpudWxsLCJMaW5lV2VpZ2h0IjowLjAsIkxpbmVUeXBlIjowLCJQYXJlbnRTdHlsZSI6bnVsbH0sIlBhcmVudFN0eWxlIjp7IiRyZWYiOiI5MSJ9fSwiSG9yaXpvbnRhbENvbm5lY3RvclN0eWxlIjp7IiRpZCI6IjM5NCIsIkxpbmVDb2xvciI6eyIkcmVmIjoiOTkifSwiTGluZVdlaWdodCI6MS4wLCJMaW5lVHlwZSI6MCwiUGFyZW50U3R5bGUiOnsiJHJlZiI6Ijk4In19LCJWZXJ0aWNhbENvbm5lY3RvclN0eWxlIjp7IiRpZCI6IjM5NSIsIkxpbmVDb2xvciI6eyIkcmVmIjoiMTAyIn0sIkxpbmVXZWlnaHQiOjEuMCwiTGluZVR5cGUiOjAsIlBhcmVudFN0eWxlIjp7IiRyZWYiOiIxMDEifX0sIk1hcmdpbiI6bnVsbCwiU3RhcnREYXRlUG9zaXRpb24iOjQsIkVuZERhdGVQb3NpdGlvbiI6NCwiRGF0ZUlzVmlzaWJsZSI6dHJ1ZSwiVGl0bGVQb3NpdGlvbiI6NSwiRHVyYXRpb25Qb3NpdGlvbiI6NiwiUGVyY2VudGFnZUNvbXBsZXRlZFBvc2l0aW9uIjoyLCJTcGFjaW5nIjo1LCJJc0JlbG93VGltZWJhbmQiOmZhbHNlLCJQZXJjZW50YWdlQ29tcGxldGVTaGFwZU9wYWNpdHkiOjM1LCJTaGFwZVN0eWxlIjp7IiRpZCI6IjM5NiIsIk1hcmdpbiI6eyIkcmVmIjoiMTA1In0sIlBhZGRpbmciOnsiJHJlZiI6IjEwNiJ9LCJCYWNrZ3JvdW5kIjp7IiRpZCI6IjM5NyIsIkNvbG9yIjp7IiRpZCI6IjM5OCIsIkEiOjI1NSwiUiI6MTgxLCJHIjo4MywiQiI6MjZ9fSwiSXNWaXNpYmxlIjp0cnVlLCJXaWR0aCI6MC4wLCJIZWlnaHQiOjE2LjAsIkJvcmRlclN0eWxlIjp7IiRpZCI6IjM5OSIsIkxpbmVDb2xvciI6eyIkcmVmIjoiMTEwIn0sIkxpbmVXZWlnaHQiOjAuMCwiTGluZVR5cGUiOjAsIlBhcmVudFN0eWxlIjp7IiRyZWYiOiIxMDkifX0sIlBhcmVudFN0eWxlIjp7IiRyZWYiOiIxMDQifX0sIlRpdGxlU3R5bGUiOnsiJGlkIjoiNDAwIiwiRm9udFNldHRpbmdzIjp7IiRpZCI6IjQwMSIsIkZvbnRTaXplIjoxMSwiRm9udE5hbWUiOiJDYWxpYnJpIiwiSXNCb2xkIjpmYWxzZSwiSXNJdGFsaWMiOmZhbHNlLCJJc1VuZGVybGluZWQiOmZhbHNlLCJQYXJlbnRTdHlsZSI6eyIkcmVmIjoiMTEzIn19LCJBdXRvU2l6ZSI6MCwiRm9yZWdyb3VuZCI6eyIkcmVmIjoiMTE0In0sIk1heFdpZHRoIjo3MjAuMC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HJlZiI6IjExOCJ9LCJJc1Zpc2libGUiOnRydWUsIldpZHRoIjowLjAsIkhlaWdodCI6MC4wLCJCb3JkZXJTdHlsZSI6eyIkaWQiOiI0MDIiLCJMaW5lQ29sb3IiOm51bGwsIkxpbmVXZWlnaHQiOjAuMCwiTGluZVR5cGUiOjAsIlBhcmVudFN0eWxlIjpudWxsfSwiUGFyZW50U3R5bGUiOnsiJHJlZiI6IjExMiJ9fSwiRGF0ZVN0eWxlIjp7IiRpZCI6IjQwMyIsIkZvbnRTZXR0aW5ncyI6eyIkaWQiOiI0MDQiLCJGb250U2l6ZSI6MTAsIkZvbnROYW1lIjoiQ2FsaWJyaSIsIklzQm9sZCI6ZmFsc2UsIklzSXRhbGljIjpmYWxzZSwiSXNVbmRlcmxpbmVkIjpmYWxzZSwiUGFyZW50U3R5bGUiOnsiJHJlZiI6IjEyMCJ9fSwiQXV0b1NpemUiOjAsIkZvcmVncm91bmQiOnsiJHJlZiI6IjEyMSJ9LCJNYXhXaWR0aCI6MjAwLjAsIk1heEhlaWdodCI6IkluZmluaXR5IiwiU21hcnRGb3JlZ3JvdW5kSXNBY3RpdmUiOmZhbHNlLCJIb3Jpem9udGFsQWxpZ25tZW50IjowLCJWZXJ0aWNhbEFsaWdubWVudCI6MCwiU21hcnRGb3JlZ3JvdW5kIjpudWxsLCJCYWNrZ3JvdW5kRmlsbFR5cGUiOjAsIk1hcmdpbiI6eyIkcmVmIjoiMTIzIn0sIlBhZGRpbmciOnsiJHJlZiI6IjEyNCJ9LCJCYWNrZ3JvdW5kIjp7IiRyZWYiOiIxMjUifSwiSXNWaXNpYmxlIjp0cnVlLCJXaWR0aCI6MC4wLCJIZWlnaHQiOjAuMCwiQm9yZGVyU3R5bGUiOnsiJGlkIjoiNDA1IiwiTGluZUNvbG9yIjpudWxsLCJMaW5lV2VpZ2h0IjowLjAsIkxpbmVUeXBlIjowLCJQYXJlbnRTdHlsZSI6bnVsbH0sIlBhcmVudFN0eWxlIjp7IiRyZWYiOiIxMTkifX0sIkRhdGVGb3JtYXQiOnsiJHJlZiI6IjEyNiJ9LCJJc1Zpc2libGUiOmZhbHNlLCJQYXJlbnRTdHlsZSI6eyIkcmVmIjoiODMifX0sIkluZGV4IjoxMSwiU21hcnREdXJhdGlvbkFjdGl2YXRlZCI6ZmFsc2UsIkRhdGVGb3JtYXQiOnsiJHJlZiI6IjEyNiJ9LCJJZCI6ImJmZDU2ODVmLTg4NmItNDJjMy1iMWI3LThhZWU4YzE4Y2MxMSIsIkltcG9ydElkIjpudWxsLCJUaXRsZSI6IlRhc2sgMyIsIk5vdGUiOm51bGwsIkh5cGVybGluayI6eyIkaWQiOiI0MDYiLCJBZGRyZXNzIjpudWxsLCJTdWJBZGRyZXNzIjpudWxsfSwiSXNDaGFuZ2VkIjpmYWxzZSwiSXNOZXciOmZhbHNlfV0sIlN3aW1sYW5lcyI6W10sIk1zUHJvamVjdEl0ZW1zVHJlZSI6eyIkaWQiOiI0MDciLCJSb290Ijp7IkltcG9ydElkIjpudWxsLCJJc0ltcG9ydGVkIjpmYWxzZSwiQ2hpbGRyZW4iOltdfX0sIk1ldGFkYXRhIjp7IiRpZCI6IjQwOCIsIlJlY2VudENvbG9yc0NvbGxlY3Rpb24iOiJbXSJ9LCJTZXR0aW5ncyI6eyIkaWQiOiI0MDkiLCJJbXBhT3B0aW9ucyI6eyIkaWQiOiI0MTA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mZhbHNlLCJJbXBvcnRUeXBlIjowLCJGaWxlUGF0aCI6bnVsbCwiVGltZUNvbmZpZ3VyYXRpb24iOnsiJGlkIjoiNDExIiwiVXNlVGltZSI6ZmFsc2UsIldvcmtEYXlTdGFydCI6IjAwOjAwOjAwIiwiV29ya0RheUVuZCI6IjIzOjU5OjAwIn0sIkxhc3RVc2VkVGVtcGxhdGVJZCI6IjRiNjlmYjNlLWZhMTktNDBlNi1iYzhjLTI1YTBmOTFhMzI5MiJ9"/>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912</TotalTime>
  <Words>658</Words>
  <Application>Microsoft Office PowerPoint</Application>
  <PresentationFormat>Grand écran</PresentationFormat>
  <Paragraphs>141</Paragraphs>
  <Slides>18</Slides>
  <Notes>2</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18</vt:i4>
      </vt:variant>
    </vt:vector>
  </HeadingPairs>
  <TitlesOfParts>
    <vt:vector size="27" baseType="lpstr">
      <vt:lpstr>Arial</vt:lpstr>
      <vt:lpstr>Arial Nova Light</vt:lpstr>
      <vt:lpstr>Arial Unicode MS</vt:lpstr>
      <vt:lpstr>Bembo</vt:lpstr>
      <vt:lpstr>Calibri</vt:lpstr>
      <vt:lpstr>Calibri Light</vt:lpstr>
      <vt:lpstr>Helvetica</vt:lpstr>
      <vt:lpstr>Thème Office</vt:lpstr>
      <vt:lpstr>RetrospectVTI</vt:lpstr>
      <vt:lpstr>Challenge Enedis Long term time serie forecasting</vt:lpstr>
      <vt:lpstr>Agenda</vt:lpstr>
      <vt:lpstr>Présentation métier</vt:lpstr>
      <vt:lpstr>Eléments du réseau et profils de courbes de charge </vt:lpstr>
      <vt:lpstr>Profilage des courbes de charges</vt:lpstr>
      <vt:lpstr>Profile d’énergie</vt:lpstr>
      <vt:lpstr>Exploration du jeu de données</vt:lpstr>
      <vt:lpstr>Variables explicatives analyse graphique</vt:lpstr>
      <vt:lpstr>Analyse statistique macroscopique</vt:lpstr>
      <vt:lpstr>Exploration profilage</vt:lpstr>
      <vt:lpstr>Analyse statistique profile RES1_BASE</vt:lpstr>
      <vt:lpstr>Equation temporelle</vt:lpstr>
      <vt:lpstr>Présentation PowerPoint</vt:lpstr>
      <vt:lpstr>La prédiction de l’oracle</vt:lpstr>
      <vt:lpstr>Luke tel est ton destin, forecast</vt:lpstr>
      <vt:lpstr>Prédiction profile RES1_BASE</vt:lpstr>
      <vt:lpstr>Pour aller plus loin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 Enedis</dc:title>
  <dc:creator>frederik coquelet</dc:creator>
  <cp:lastModifiedBy>frederik coquelet</cp:lastModifiedBy>
  <cp:revision>43</cp:revision>
  <dcterms:created xsi:type="dcterms:W3CDTF">2020-03-02T15:55:35Z</dcterms:created>
  <dcterms:modified xsi:type="dcterms:W3CDTF">2020-03-03T07:08:34Z</dcterms:modified>
</cp:coreProperties>
</file>